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slideMasters/slideMaster6.xml" ContentType="application/vnd.openxmlformats-officedocument.presentationml.slideMaster+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08" r:id="rId3"/>
    <p:sldMasterId id="2147483720" r:id="rId4"/>
    <p:sldMasterId id="2147483732" r:id="rId5"/>
    <p:sldMasterId id="2147483744" r:id="rId6"/>
  </p:sldMasterIdLst>
  <p:notesMasterIdLst>
    <p:notesMasterId r:id="rId43"/>
  </p:notesMasterIdLst>
  <p:sldIdLst>
    <p:sldId id="256" r:id="rId7"/>
    <p:sldId id="260" r:id="rId8"/>
    <p:sldId id="257" r:id="rId9"/>
    <p:sldId id="258" r:id="rId10"/>
    <p:sldId id="259"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A0408"/>
    <a:srgbClr val="FF66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1" d="100"/>
          <a:sy n="51" d="100"/>
        </p:scale>
        <p:origin x="-1229"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72723-6BF9-4F08-9521-E96D8B86B572}" type="datetimeFigureOut">
              <a:rPr lang="en-US" smtClean="0"/>
              <a:pPr/>
              <a:t>12/30/2010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259915-D33D-487E-B9A8-9497C8F0D5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259915-D33D-487E-B9A8-9497C8F0D5B6}"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12/30/2010</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12/30/2010</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12/30/2010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12/30/2010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12/30/2010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12/30/2010</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12/30/2010</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6.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12/30/2010</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12/30/2010</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12/30/2010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12/30/2010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12/30/2010</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12/30/2010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851648" cy="5715000"/>
          </a:xfrm>
        </p:spPr>
        <p:txBody>
          <a:bodyPr>
            <a:noAutofit/>
          </a:bodyPr>
          <a:lstStyle/>
          <a:p>
            <a:pPr algn="ctr"/>
            <a:r>
              <a:rPr lang="en-US" sz="9600" dirty="0" smtClean="0"/>
              <a:t>Pension and other Retirement Benefits</a:t>
            </a:r>
            <a:endParaRPr lang="en-US" sz="9600" dirty="0"/>
          </a:p>
        </p:txBody>
      </p:sp>
      <p:sp>
        <p:nvSpPr>
          <p:cNvPr id="3" name="Subtitle 2"/>
          <p:cNvSpPr>
            <a:spLocks noGrp="1"/>
          </p:cNvSpPr>
          <p:nvPr>
            <p:ph type="subTitle" idx="1"/>
          </p:nvPr>
        </p:nvSpPr>
        <p:spPr>
          <a:xfrm>
            <a:off x="533400" y="5791200"/>
            <a:ext cx="7854696" cy="838200"/>
          </a:xfrm>
        </p:spPr>
        <p:txBody>
          <a:bodyPr>
            <a:normAutofit fontScale="92500" lnSpcReduction="10000"/>
          </a:bodyPr>
          <a:lstStyle/>
          <a:p>
            <a:r>
              <a:rPr lang="en-US" dirty="0" smtClean="0"/>
              <a:t>By: S.P. </a:t>
            </a:r>
            <a:r>
              <a:rPr lang="en-US" dirty="0" err="1" smtClean="0"/>
              <a:t>Jindal</a:t>
            </a:r>
            <a:endParaRPr lang="en-US" dirty="0" smtClean="0"/>
          </a:p>
          <a:p>
            <a:r>
              <a:rPr lang="en-US" dirty="0" smtClean="0"/>
              <a:t>Deputy Director, (Pension)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mph" presetSubtype="1" nodeType="clickEffect">
                                  <p:stCondLst>
                                    <p:cond delay="0"/>
                                  </p:stCondLst>
                                  <p:childTnLst>
                                    <p:set>
                                      <p:cBhvr override="childStyle">
                                        <p:cTn id="16" dur="indefinite"/>
                                        <p:tgtEl>
                                          <p:spTgt spid="3">
                                            <p:txEl>
                                              <p:pRg st="0" end="0"/>
                                            </p:txEl>
                                          </p:spTgt>
                                        </p:tgtEl>
                                        <p:attrNameLst>
                                          <p:attrName>style.fontStyle</p:attrName>
                                        </p:attrNameLst>
                                      </p:cBhvr>
                                      <p:to>
                                        <p:strVal val="normal"/>
                                      </p:to>
                                    </p:set>
                                    <p:set>
                                      <p:cBhvr override="childStyle">
                                        <p:cTn id="17" dur="indefinite"/>
                                        <p:tgtEl>
                                          <p:spTgt spid="3">
                                            <p:txEl>
                                              <p:pRg st="0" end="0"/>
                                            </p:txEl>
                                          </p:spTgt>
                                        </p:tgtEl>
                                        <p:attrNameLst>
                                          <p:attrName>style.fontWeight</p:attrName>
                                        </p:attrNameLst>
                                      </p:cBhvr>
                                      <p:to>
                                        <p:strVal val="bold"/>
                                      </p:to>
                                    </p:set>
                                    <p:set>
                                      <p:cBhvr override="childStyle">
                                        <p:cTn id="18" dur="indefinite"/>
                                        <p:tgtEl>
                                          <p:spTgt spid="3">
                                            <p:txEl>
                                              <p:pRg st="0" end="0"/>
                                            </p:txEl>
                                          </p:spTgt>
                                        </p:tgtEl>
                                        <p:attrNameLst>
                                          <p:attrName>style.textDecorationUnderline</p:attrName>
                                        </p:attrNameLst>
                                      </p:cBhvr>
                                      <p:to>
                                        <p:strVal val="false"/>
                                      </p:to>
                                    </p:set>
                                  </p:childTnLst>
                                </p:cTn>
                              </p:par>
                              <p:par>
                                <p:cTn id="19" presetID="5" presetClass="emph" presetSubtype="1" nodeType="withEffect">
                                  <p:stCondLst>
                                    <p:cond delay="0"/>
                                  </p:stCondLst>
                                  <p:childTnLst>
                                    <p:set>
                                      <p:cBhvr override="childStyle">
                                        <p:cTn id="20" dur="indefinite"/>
                                        <p:tgtEl>
                                          <p:spTgt spid="3">
                                            <p:txEl>
                                              <p:pRg st="1" end="1"/>
                                            </p:txEl>
                                          </p:spTgt>
                                        </p:tgtEl>
                                        <p:attrNameLst>
                                          <p:attrName>style.fontStyle</p:attrName>
                                        </p:attrNameLst>
                                      </p:cBhvr>
                                      <p:to>
                                        <p:strVal val="normal"/>
                                      </p:to>
                                    </p:set>
                                    <p:set>
                                      <p:cBhvr override="childStyle">
                                        <p:cTn id="21" dur="indefinite"/>
                                        <p:tgtEl>
                                          <p:spTgt spid="3">
                                            <p:txEl>
                                              <p:pRg st="1" end="1"/>
                                            </p:txEl>
                                          </p:spTgt>
                                        </p:tgtEl>
                                        <p:attrNameLst>
                                          <p:attrName>style.fontWeight</p:attrName>
                                        </p:attrNameLst>
                                      </p:cBhvr>
                                      <p:to>
                                        <p:strVal val="bold"/>
                                      </p:to>
                                    </p:set>
                                    <p:set>
                                      <p:cBhvr override="childStyle">
                                        <p:cTn id="2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8229600" cy="1219201"/>
          </a:xfrm>
        </p:spPr>
        <p:txBody>
          <a:bodyPr>
            <a:normAutofit fontScale="90000"/>
          </a:bodyPr>
          <a:lstStyle/>
          <a:p>
            <a:r>
              <a:rPr lang="en-US" dirty="0" smtClean="0">
                <a:solidFill>
                  <a:srgbClr val="002060"/>
                </a:solidFill>
              </a:rPr>
              <a:t>Service not qualifying for pension</a:t>
            </a:r>
            <a:endParaRPr lang="en-US" dirty="0">
              <a:solidFill>
                <a:srgbClr val="002060"/>
              </a:solidFill>
            </a:endParaRPr>
          </a:p>
        </p:txBody>
      </p:sp>
      <p:sp>
        <p:nvSpPr>
          <p:cNvPr id="3" name="Subtitle 2"/>
          <p:cNvSpPr>
            <a:spLocks noGrp="1"/>
          </p:cNvSpPr>
          <p:nvPr>
            <p:ph type="subTitle" idx="1"/>
          </p:nvPr>
        </p:nvSpPr>
        <p:spPr>
          <a:xfrm>
            <a:off x="152400" y="1295400"/>
            <a:ext cx="8991600" cy="5410200"/>
          </a:xfrm>
        </p:spPr>
        <p:txBody>
          <a:bodyPr>
            <a:normAutofit fontScale="92500" lnSpcReduction="20000"/>
          </a:bodyPr>
          <a:lstStyle/>
          <a:p>
            <a:pPr marL="514350" indent="-514350" algn="l">
              <a:buAutoNum type="arabicPeriod"/>
            </a:pPr>
            <a:r>
              <a:rPr lang="en-US" dirty="0" smtClean="0">
                <a:solidFill>
                  <a:schemeClr val="bg1"/>
                </a:solidFill>
              </a:rPr>
              <a:t>Service not rendered under the Government.</a:t>
            </a:r>
          </a:p>
          <a:p>
            <a:pPr marL="514350" indent="-514350" algn="l">
              <a:buAutoNum type="arabicPeriod"/>
            </a:pPr>
            <a:r>
              <a:rPr lang="en-US" dirty="0" smtClean="0">
                <a:solidFill>
                  <a:schemeClr val="bg1"/>
                </a:solidFill>
              </a:rPr>
              <a:t>Foreign Service if Pension Contribution is not paid.</a:t>
            </a:r>
          </a:p>
          <a:p>
            <a:pPr marL="514350" indent="-514350" algn="l">
              <a:buAutoNum type="arabicPeriod"/>
            </a:pPr>
            <a:r>
              <a:rPr lang="en-US" dirty="0" smtClean="0">
                <a:solidFill>
                  <a:schemeClr val="bg1"/>
                </a:solidFill>
              </a:rPr>
              <a:t>Service adjudged as penalty if not asked for counting towards pension by the competent Authority.</a:t>
            </a:r>
          </a:p>
          <a:p>
            <a:pPr marL="514350" indent="-514350" algn="l">
              <a:buAutoNum type="arabicPeriod"/>
            </a:pPr>
            <a:r>
              <a:rPr lang="en-US" dirty="0" smtClean="0">
                <a:solidFill>
                  <a:schemeClr val="bg1"/>
                </a:solidFill>
              </a:rPr>
              <a:t>Over-</a:t>
            </a:r>
            <a:r>
              <a:rPr lang="en-US" dirty="0" err="1" smtClean="0">
                <a:solidFill>
                  <a:schemeClr val="bg1"/>
                </a:solidFill>
              </a:rPr>
              <a:t>stayal</a:t>
            </a:r>
            <a:r>
              <a:rPr lang="en-US" dirty="0" smtClean="0">
                <a:solidFill>
                  <a:schemeClr val="bg1"/>
                </a:solidFill>
              </a:rPr>
              <a:t> of Leave &amp; Joining time. </a:t>
            </a:r>
          </a:p>
          <a:p>
            <a:pPr marL="514350" indent="-514350" algn="l">
              <a:buAutoNum type="arabicPeriod"/>
            </a:pPr>
            <a:r>
              <a:rPr lang="en-US" dirty="0" smtClean="0">
                <a:solidFill>
                  <a:schemeClr val="bg1"/>
                </a:solidFill>
              </a:rPr>
              <a:t>Boy Service.</a:t>
            </a:r>
          </a:p>
          <a:p>
            <a:pPr marL="514350" indent="-514350" algn="l">
              <a:buAutoNum type="arabicPeriod"/>
            </a:pPr>
            <a:r>
              <a:rPr lang="en-US" dirty="0" smtClean="0">
                <a:solidFill>
                  <a:schemeClr val="bg1"/>
                </a:solidFill>
              </a:rPr>
              <a:t>Period of Strike and willful absence if not regularized by the competent Authority.</a:t>
            </a:r>
          </a:p>
          <a:p>
            <a:pPr marL="514350" indent="-514350" algn="l">
              <a:buAutoNum type="arabicPeriod"/>
            </a:pPr>
            <a:r>
              <a:rPr lang="en-US" dirty="0" smtClean="0">
                <a:solidFill>
                  <a:schemeClr val="bg1"/>
                </a:solidFill>
              </a:rPr>
              <a:t>Extra-ordinary leave taken otherwise than on medical certificate. </a:t>
            </a:r>
          </a:p>
          <a:p>
            <a:pPr marL="514350" indent="-514350" algn="l">
              <a:buAutoNum type="arabicPeriod"/>
            </a:pPr>
            <a:r>
              <a:rPr lang="en-US" dirty="0" smtClean="0">
                <a:solidFill>
                  <a:schemeClr val="bg1"/>
                </a:solidFill>
              </a:rPr>
              <a:t>Period between suspension, dismissal, removal &amp; premature retirement and subsequent re-instatement. </a:t>
            </a:r>
          </a:p>
          <a:p>
            <a:pPr marL="514350" indent="-514350" algn="l">
              <a:buAutoNum type="arabicPeriod"/>
            </a:pPr>
            <a:r>
              <a:rPr lang="en-US" dirty="0" smtClean="0">
                <a:solidFill>
                  <a:schemeClr val="bg1"/>
                </a:solidFill>
              </a:rPr>
              <a:t>Ad-hoc Service not followed by regularization and appointment should be against a regular post. </a:t>
            </a:r>
          </a:p>
          <a:p>
            <a:pPr marL="514350" indent="-514350" algn="l">
              <a:buAutoNum type="arabicPeriod"/>
            </a:pPr>
            <a:endParaRPr lang="en-US" dirty="0" smtClean="0"/>
          </a:p>
          <a:p>
            <a:pPr marL="514350" indent="-514350" algn="l">
              <a:buAutoNum type="arabicPeriod"/>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Qualifying Service for Pension</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marL="514350" indent="-514350">
              <a:buAutoNum type="arabicPeriod"/>
            </a:pPr>
            <a:r>
              <a:rPr lang="en-US" dirty="0" smtClean="0"/>
              <a:t>Calculate the period from the date of joining the service and date of retirement.</a:t>
            </a:r>
          </a:p>
          <a:p>
            <a:pPr marL="514350" indent="-514350">
              <a:buAutoNum type="arabicPeriod"/>
            </a:pPr>
            <a:r>
              <a:rPr lang="en-US" dirty="0" smtClean="0"/>
              <a:t>Deduct there from the period which do not count for pension.</a:t>
            </a:r>
          </a:p>
          <a:p>
            <a:pPr marL="514350" indent="-514350">
              <a:buAutoNum type="arabicPeriod"/>
            </a:pPr>
            <a:r>
              <a:rPr lang="en-US" dirty="0" smtClean="0"/>
              <a:t>Count the period Balance period in half year-lies. </a:t>
            </a:r>
          </a:p>
          <a:p>
            <a:pPr marL="514350" indent="-514350">
              <a:buAutoNum type="arabicPeriod"/>
            </a:pPr>
            <a:r>
              <a:rPr lang="en-US" dirty="0" smtClean="0"/>
              <a:t>Balance Period shall be rounded to the nearest half year </a:t>
            </a:r>
            <a:r>
              <a:rPr lang="en-US" dirty="0" err="1" smtClean="0"/>
              <a:t>i.e</a:t>
            </a:r>
            <a:r>
              <a:rPr lang="en-US" dirty="0" smtClean="0"/>
              <a:t> the period of three months and above shall be treated as a complete six-monthly period. </a:t>
            </a:r>
          </a:p>
          <a:p>
            <a:pPr marL="514350" indent="-514350">
              <a:buAutoNum type="arabicPeriod"/>
            </a:pPr>
            <a:r>
              <a:rPr lang="en-US" dirty="0" smtClean="0"/>
              <a:t>Maximum qualifying service for pension is 33 years or 66 Half-Years.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dirty="0" smtClean="0"/>
              <a:t>Example</a:t>
            </a:r>
            <a:endParaRPr lang="en-US" dirty="0"/>
          </a:p>
        </p:txBody>
      </p:sp>
      <p:sp>
        <p:nvSpPr>
          <p:cNvPr id="3" name="Content Placeholder 2"/>
          <p:cNvSpPr>
            <a:spLocks noGrp="1"/>
          </p:cNvSpPr>
          <p:nvPr>
            <p:ph idx="1"/>
          </p:nvPr>
        </p:nvSpPr>
        <p:spPr>
          <a:xfrm>
            <a:off x="457200" y="914400"/>
            <a:ext cx="8229600" cy="5211763"/>
          </a:xfrm>
        </p:spPr>
        <p:txBody>
          <a:bodyPr/>
          <a:lstStyle/>
          <a:p>
            <a:pPr>
              <a:buNone/>
            </a:pPr>
            <a:r>
              <a:rPr lang="en-US" dirty="0" smtClean="0"/>
              <a:t>Let the Length of Service is from: 24.04.1973 to 30.05.2009</a:t>
            </a:r>
          </a:p>
          <a:p>
            <a:pPr>
              <a:buNone/>
            </a:pPr>
            <a:r>
              <a:rPr lang="en-US" dirty="0" smtClean="0"/>
              <a:t>Non qualifying service for pension is:</a:t>
            </a:r>
          </a:p>
          <a:p>
            <a:pPr>
              <a:buNone/>
            </a:pPr>
            <a:r>
              <a:rPr lang="en-US" dirty="0" smtClean="0"/>
              <a:t>Period of suspension :     3 Months 14 days.</a:t>
            </a:r>
          </a:p>
          <a:p>
            <a:pPr>
              <a:buNone/>
            </a:pPr>
            <a:r>
              <a:rPr lang="en-US" dirty="0" err="1" smtClean="0"/>
              <a:t>Overstayal</a:t>
            </a:r>
            <a:r>
              <a:rPr lang="en-US" dirty="0" smtClean="0"/>
              <a:t> of Joining time:   12 days.</a:t>
            </a:r>
          </a:p>
          <a:p>
            <a:pPr>
              <a:buNone/>
            </a:pPr>
            <a:r>
              <a:rPr lang="en-US" dirty="0" smtClean="0"/>
              <a:t>Boy Service: 1 Year and 20 days.</a:t>
            </a:r>
          </a:p>
          <a:p>
            <a:pPr>
              <a:buNone/>
            </a:pPr>
            <a:r>
              <a:rPr lang="en-US" dirty="0" smtClean="0"/>
              <a:t>Extra Ordinary leave 3 Months 5 days.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762000"/>
          </a:xfrm>
        </p:spPr>
        <p:txBody>
          <a:bodyPr>
            <a:normAutofit/>
          </a:bodyPr>
          <a:lstStyle/>
          <a:p>
            <a:pPr algn="l"/>
            <a:r>
              <a:rPr lang="en-US" dirty="0" smtClean="0"/>
              <a:t>Calculation:</a:t>
            </a:r>
            <a:endParaRPr lang="en-US" dirty="0"/>
          </a:p>
        </p:txBody>
      </p:sp>
      <p:graphicFrame>
        <p:nvGraphicFramePr>
          <p:cNvPr id="4" name="Content Placeholder 3"/>
          <p:cNvGraphicFramePr>
            <a:graphicFrameLocks noGrp="1"/>
          </p:cNvGraphicFramePr>
          <p:nvPr>
            <p:ph idx="1"/>
          </p:nvPr>
        </p:nvGraphicFramePr>
        <p:xfrm>
          <a:off x="152400" y="762000"/>
          <a:ext cx="8534400" cy="1665375"/>
        </p:xfrm>
        <a:graphic>
          <a:graphicData uri="http://schemas.openxmlformats.org/drawingml/2006/table">
            <a:tbl>
              <a:tblPr firstRow="1" bandRow="1">
                <a:tableStyleId>{5C22544A-7EE6-4342-B048-85BDC9FD1C3A}</a:tableStyleId>
              </a:tblPr>
              <a:tblGrid>
                <a:gridCol w="3200400"/>
                <a:gridCol w="1066800"/>
                <a:gridCol w="1143000"/>
                <a:gridCol w="990600"/>
                <a:gridCol w="2133600"/>
              </a:tblGrid>
              <a:tr h="476655">
                <a:tc>
                  <a:txBody>
                    <a:bodyPr/>
                    <a:lstStyle/>
                    <a:p>
                      <a:r>
                        <a:rPr lang="en-US" dirty="0" smtClean="0"/>
                        <a:t>Period Total Service Rendered</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dirty="0"/>
                    </a:p>
                  </a:txBody>
                  <a:tcPr/>
                </a:tc>
              </a:tr>
              <a:tr h="1123545">
                <a:tc>
                  <a:txBody>
                    <a:bodyPr/>
                    <a:lstStyle/>
                    <a:p>
                      <a:r>
                        <a:rPr lang="en-US" dirty="0" smtClean="0"/>
                        <a:t>From  24/04/1975</a:t>
                      </a:r>
                      <a:r>
                        <a:rPr lang="en-US" baseline="0" dirty="0" smtClean="0"/>
                        <a:t> to 31/05/09</a:t>
                      </a:r>
                      <a:endParaRPr lang="en-US" dirty="0"/>
                    </a:p>
                  </a:txBody>
                  <a:tcPr/>
                </a:tc>
                <a:tc>
                  <a:txBody>
                    <a:bodyPr/>
                    <a:lstStyle/>
                    <a:p>
                      <a:pPr algn="ctr"/>
                      <a:r>
                        <a:rPr lang="en-US" u="none" dirty="0" smtClean="0"/>
                        <a:t>31</a:t>
                      </a:r>
                    </a:p>
                    <a:p>
                      <a:pPr algn="ctr"/>
                      <a:r>
                        <a:rPr lang="en-US" u="sng" dirty="0" smtClean="0"/>
                        <a:t>24</a:t>
                      </a:r>
                    </a:p>
                    <a:p>
                      <a:pPr algn="ctr"/>
                      <a:r>
                        <a:rPr lang="en-US" b="1" u="sng" dirty="0" smtClean="0"/>
                        <a:t>08</a:t>
                      </a:r>
                      <a:endParaRPr lang="en-US" b="1" u="sng" dirty="0"/>
                    </a:p>
                  </a:txBody>
                  <a:tcPr/>
                </a:tc>
                <a:tc>
                  <a:txBody>
                    <a:bodyPr/>
                    <a:lstStyle/>
                    <a:p>
                      <a:pPr algn="ctr"/>
                      <a:r>
                        <a:rPr lang="en-US" u="none" dirty="0" smtClean="0"/>
                        <a:t>05</a:t>
                      </a:r>
                    </a:p>
                    <a:p>
                      <a:pPr algn="ctr"/>
                      <a:r>
                        <a:rPr lang="en-US" u="sng" dirty="0" smtClean="0"/>
                        <a:t>04</a:t>
                      </a:r>
                    </a:p>
                    <a:p>
                      <a:pPr algn="ctr"/>
                      <a:r>
                        <a:rPr lang="en-US" b="1" u="sng" dirty="0" smtClean="0"/>
                        <a:t>01</a:t>
                      </a:r>
                      <a:endParaRPr lang="en-US" b="1" u="sng" dirty="0"/>
                    </a:p>
                  </a:txBody>
                  <a:tcPr/>
                </a:tc>
                <a:tc>
                  <a:txBody>
                    <a:bodyPr/>
                    <a:lstStyle/>
                    <a:p>
                      <a:pPr algn="ctr"/>
                      <a:r>
                        <a:rPr lang="en-US" u="none" dirty="0" smtClean="0"/>
                        <a:t>2009</a:t>
                      </a:r>
                    </a:p>
                    <a:p>
                      <a:pPr algn="ctr"/>
                      <a:r>
                        <a:rPr lang="en-US" u="sng" dirty="0" smtClean="0"/>
                        <a:t>1975</a:t>
                      </a:r>
                    </a:p>
                    <a:p>
                      <a:pPr algn="ctr"/>
                      <a:r>
                        <a:rPr lang="en-US" u="sng" dirty="0" smtClean="0"/>
                        <a:t>     </a:t>
                      </a:r>
                      <a:r>
                        <a:rPr lang="en-US" b="1" u="sng" dirty="0" smtClean="0"/>
                        <a:t>34</a:t>
                      </a:r>
                    </a:p>
                    <a:p>
                      <a:pPr algn="ctr"/>
                      <a:endParaRPr lang="en-US" u="none" dirty="0"/>
                    </a:p>
                  </a:txBody>
                  <a:tcPr/>
                </a:tc>
                <a:tc>
                  <a:txBody>
                    <a:bodyPr/>
                    <a:lstStyle/>
                    <a:p>
                      <a:endParaRPr lang="en-US" dirty="0" smtClean="0"/>
                    </a:p>
                    <a:p>
                      <a:endParaRPr lang="en-US" dirty="0" smtClean="0"/>
                    </a:p>
                  </a:txBody>
                  <a:tcPr/>
                </a:tc>
              </a:tr>
            </a:tbl>
          </a:graphicData>
        </a:graphic>
      </p:graphicFrame>
      <p:graphicFrame>
        <p:nvGraphicFramePr>
          <p:cNvPr id="5" name="Table 4"/>
          <p:cNvGraphicFramePr>
            <a:graphicFrameLocks noGrp="1"/>
          </p:cNvGraphicFramePr>
          <p:nvPr/>
        </p:nvGraphicFramePr>
        <p:xfrm>
          <a:off x="152400" y="2590800"/>
          <a:ext cx="8610601" cy="2225040"/>
        </p:xfrm>
        <a:graphic>
          <a:graphicData uri="http://schemas.openxmlformats.org/drawingml/2006/table">
            <a:tbl>
              <a:tblPr firstRow="1" bandRow="1">
                <a:tableStyleId>{5C22544A-7EE6-4342-B048-85BDC9FD1C3A}</a:tableStyleId>
              </a:tblPr>
              <a:tblGrid>
                <a:gridCol w="3200400"/>
                <a:gridCol w="1066800"/>
                <a:gridCol w="1143000"/>
                <a:gridCol w="990600"/>
                <a:gridCol w="2209801"/>
              </a:tblGrid>
              <a:tr h="370840">
                <a:tc>
                  <a:txBody>
                    <a:bodyPr/>
                    <a:lstStyle/>
                    <a:p>
                      <a:r>
                        <a:rPr lang="en-US" dirty="0" smtClean="0"/>
                        <a:t>Non Qualifying Service</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dirty="0"/>
                    </a:p>
                  </a:txBody>
                  <a:tcPr/>
                </a:tc>
              </a:tr>
              <a:tr h="370840">
                <a:tc>
                  <a:txBody>
                    <a:bodyPr/>
                    <a:lstStyle/>
                    <a:p>
                      <a:r>
                        <a:rPr lang="en-US" dirty="0" smtClean="0"/>
                        <a:t>Boy Service</a:t>
                      </a:r>
                      <a:endParaRPr lang="en-US" dirty="0"/>
                    </a:p>
                  </a:txBody>
                  <a:tcPr/>
                </a:tc>
                <a:tc>
                  <a:txBody>
                    <a:bodyPr/>
                    <a:lstStyle/>
                    <a:p>
                      <a:pPr algn="ctr"/>
                      <a:r>
                        <a:rPr lang="en-US" dirty="0" smtClean="0"/>
                        <a:t>20</a:t>
                      </a:r>
                      <a:endParaRPr lang="en-US" dirty="0"/>
                    </a:p>
                  </a:txBody>
                  <a:tcPr/>
                </a:tc>
                <a:tc>
                  <a:txBody>
                    <a:bodyPr/>
                    <a:lstStyle/>
                    <a:p>
                      <a:pPr algn="ctr"/>
                      <a:r>
                        <a:rPr lang="en-US" dirty="0" smtClean="0"/>
                        <a:t>00</a:t>
                      </a:r>
                      <a:endParaRPr lang="en-US" dirty="0"/>
                    </a:p>
                  </a:txBody>
                  <a:tcPr/>
                </a:tc>
                <a:tc>
                  <a:txBody>
                    <a:bodyPr/>
                    <a:lstStyle/>
                    <a:p>
                      <a:pPr algn="ctr"/>
                      <a:r>
                        <a:rPr lang="en-US" dirty="0" smtClean="0"/>
                        <a:t>1</a:t>
                      </a:r>
                      <a:endParaRPr lang="en-US" dirty="0"/>
                    </a:p>
                  </a:txBody>
                  <a:tcPr/>
                </a:tc>
                <a:tc>
                  <a:txBody>
                    <a:bodyPr/>
                    <a:lstStyle/>
                    <a:p>
                      <a:endParaRPr lang="en-US"/>
                    </a:p>
                  </a:txBody>
                  <a:tcPr/>
                </a:tc>
              </a:tr>
              <a:tr h="370840">
                <a:tc>
                  <a:txBody>
                    <a:bodyPr/>
                    <a:lstStyle/>
                    <a:p>
                      <a:r>
                        <a:rPr lang="en-US" dirty="0" smtClean="0"/>
                        <a:t>Period of Suspension</a:t>
                      </a:r>
                      <a:endParaRPr lang="en-US" dirty="0"/>
                    </a:p>
                  </a:txBody>
                  <a:tcPr/>
                </a:tc>
                <a:tc>
                  <a:txBody>
                    <a:bodyPr/>
                    <a:lstStyle/>
                    <a:p>
                      <a:pPr algn="ctr"/>
                      <a:r>
                        <a:rPr lang="en-US" dirty="0" smtClean="0"/>
                        <a:t>14</a:t>
                      </a:r>
                      <a:endParaRPr lang="en-US" dirty="0"/>
                    </a:p>
                  </a:txBody>
                  <a:tcPr/>
                </a:tc>
                <a:tc>
                  <a:txBody>
                    <a:bodyPr/>
                    <a:lstStyle/>
                    <a:p>
                      <a:pPr algn="ctr"/>
                      <a:r>
                        <a:rPr lang="en-US" dirty="0" smtClean="0"/>
                        <a:t>03</a:t>
                      </a:r>
                      <a:endParaRPr lang="en-US" dirty="0"/>
                    </a:p>
                  </a:txBody>
                  <a:tcPr/>
                </a:tc>
                <a:tc>
                  <a:txBody>
                    <a:bodyPr/>
                    <a:lstStyle/>
                    <a:p>
                      <a:pPr algn="ctr"/>
                      <a:r>
                        <a:rPr lang="en-US" dirty="0" smtClean="0"/>
                        <a:t>0</a:t>
                      </a:r>
                      <a:endParaRPr lang="en-US" dirty="0"/>
                    </a:p>
                  </a:txBody>
                  <a:tcPr/>
                </a:tc>
                <a:tc>
                  <a:txBody>
                    <a:bodyPr/>
                    <a:lstStyle/>
                    <a:p>
                      <a:endParaRPr lang="en-US"/>
                    </a:p>
                  </a:txBody>
                  <a:tcPr/>
                </a:tc>
              </a:tr>
              <a:tr h="370840">
                <a:tc>
                  <a:txBody>
                    <a:bodyPr/>
                    <a:lstStyle/>
                    <a:p>
                      <a:r>
                        <a:rPr lang="en-US" dirty="0" err="1" smtClean="0"/>
                        <a:t>Overstayal</a:t>
                      </a:r>
                      <a:r>
                        <a:rPr lang="en-US" dirty="0" smtClean="0"/>
                        <a:t> of Joining Time</a:t>
                      </a:r>
                      <a:endParaRPr lang="en-US" dirty="0"/>
                    </a:p>
                  </a:txBody>
                  <a:tcPr/>
                </a:tc>
                <a:tc>
                  <a:txBody>
                    <a:bodyPr/>
                    <a:lstStyle/>
                    <a:p>
                      <a:pPr algn="ctr"/>
                      <a:r>
                        <a:rPr lang="en-US" dirty="0" smtClean="0"/>
                        <a:t>12</a:t>
                      </a:r>
                      <a:endParaRPr lang="en-US" dirty="0"/>
                    </a:p>
                  </a:txBody>
                  <a:tcPr/>
                </a:tc>
                <a:tc>
                  <a:txBody>
                    <a:bodyPr/>
                    <a:lstStyle/>
                    <a:p>
                      <a:pPr algn="ctr"/>
                      <a:r>
                        <a:rPr lang="en-US" dirty="0" smtClean="0"/>
                        <a:t>00</a:t>
                      </a:r>
                      <a:endParaRPr lang="en-US" dirty="0"/>
                    </a:p>
                  </a:txBody>
                  <a:tcPr/>
                </a:tc>
                <a:tc>
                  <a:txBody>
                    <a:bodyPr/>
                    <a:lstStyle/>
                    <a:p>
                      <a:pPr algn="ctr"/>
                      <a:r>
                        <a:rPr lang="en-US" dirty="0" smtClean="0"/>
                        <a:t>0</a:t>
                      </a:r>
                      <a:endParaRPr lang="en-US" dirty="0"/>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Extraordinary</a:t>
                      </a:r>
                      <a:r>
                        <a:rPr lang="en-US" baseline="0" dirty="0" smtClean="0"/>
                        <a:t> Leave</a:t>
                      </a:r>
                      <a:endParaRPr lang="en-US" dirty="0"/>
                    </a:p>
                  </a:txBody>
                  <a:tcPr/>
                </a:tc>
                <a:tc>
                  <a:txBody>
                    <a:bodyPr/>
                    <a:lstStyle/>
                    <a:p>
                      <a:pPr algn="ctr"/>
                      <a:r>
                        <a:rPr lang="en-US" dirty="0" smtClean="0"/>
                        <a:t>05</a:t>
                      </a:r>
                      <a:endParaRPr lang="en-US" dirty="0"/>
                    </a:p>
                  </a:txBody>
                  <a:tcPr/>
                </a:tc>
                <a:tc>
                  <a:txBody>
                    <a:bodyPr/>
                    <a:lstStyle/>
                    <a:p>
                      <a:pPr algn="ctr"/>
                      <a:r>
                        <a:rPr lang="en-US" dirty="0" smtClean="0"/>
                        <a:t>03</a:t>
                      </a:r>
                      <a:endParaRPr lang="en-US" dirty="0"/>
                    </a:p>
                  </a:txBody>
                  <a:tcPr/>
                </a:tc>
                <a:tc>
                  <a:txBody>
                    <a:bodyPr/>
                    <a:lstStyle/>
                    <a:p>
                      <a:pPr algn="ctr"/>
                      <a:r>
                        <a:rPr lang="en-US" dirty="0" smtClean="0"/>
                        <a:t>0</a:t>
                      </a:r>
                      <a:endParaRPr lang="en-US" dirty="0"/>
                    </a:p>
                  </a:txBody>
                  <a:tcPr/>
                </a:tc>
                <a:tc>
                  <a:txBody>
                    <a:bodyPr/>
                    <a:lstStyle/>
                    <a:p>
                      <a:endParaRPr lang="en-US" dirty="0"/>
                    </a:p>
                  </a:txBody>
                  <a:tcPr/>
                </a:tc>
              </a:tr>
              <a:tr h="370840">
                <a:tc>
                  <a:txBody>
                    <a:bodyPr/>
                    <a:lstStyle/>
                    <a:p>
                      <a:r>
                        <a:rPr lang="en-US" dirty="0" smtClean="0"/>
                        <a:t>Total Period</a:t>
                      </a:r>
                      <a:endParaRPr lang="en-US" dirty="0"/>
                    </a:p>
                  </a:txBody>
                  <a:tcPr/>
                </a:tc>
                <a:tc>
                  <a:txBody>
                    <a:bodyPr/>
                    <a:lstStyle/>
                    <a:p>
                      <a:pPr algn="ctr"/>
                      <a:r>
                        <a:rPr lang="en-US" b="1" dirty="0" smtClean="0"/>
                        <a:t>21</a:t>
                      </a:r>
                      <a:endParaRPr lang="en-US" b="1" dirty="0"/>
                    </a:p>
                  </a:txBody>
                  <a:tcPr/>
                </a:tc>
                <a:tc>
                  <a:txBody>
                    <a:bodyPr/>
                    <a:lstStyle/>
                    <a:p>
                      <a:pPr algn="ctr"/>
                      <a:r>
                        <a:rPr lang="en-US" b="1" dirty="0" smtClean="0"/>
                        <a:t>07</a:t>
                      </a:r>
                      <a:endParaRPr lang="en-US" b="1" dirty="0"/>
                    </a:p>
                  </a:txBody>
                  <a:tcPr/>
                </a:tc>
                <a:tc>
                  <a:txBody>
                    <a:bodyPr/>
                    <a:lstStyle/>
                    <a:p>
                      <a:pPr algn="ctr"/>
                      <a:r>
                        <a:rPr lang="en-US" b="1" dirty="0" smtClean="0"/>
                        <a:t>01</a:t>
                      </a:r>
                      <a:endParaRPr lang="en-US" b="1" dirty="0"/>
                    </a:p>
                  </a:txBody>
                  <a:tcPr/>
                </a:tc>
                <a:tc>
                  <a:txBody>
                    <a:bodyPr/>
                    <a:lstStyle/>
                    <a:p>
                      <a:endParaRPr lang="en-US" dirty="0"/>
                    </a:p>
                  </a:txBody>
                  <a:tcPr/>
                </a:tc>
              </a:tr>
            </a:tbl>
          </a:graphicData>
        </a:graphic>
      </p:graphicFrame>
      <p:graphicFrame>
        <p:nvGraphicFramePr>
          <p:cNvPr id="6" name="Table 5"/>
          <p:cNvGraphicFramePr>
            <a:graphicFrameLocks noGrp="1"/>
          </p:cNvGraphicFramePr>
          <p:nvPr/>
        </p:nvGraphicFramePr>
        <p:xfrm>
          <a:off x="228600" y="5105400"/>
          <a:ext cx="8534399" cy="1569720"/>
        </p:xfrm>
        <a:graphic>
          <a:graphicData uri="http://schemas.openxmlformats.org/drawingml/2006/table">
            <a:tbl>
              <a:tblPr firstRow="1" bandRow="1">
                <a:tableStyleId>{5C22544A-7EE6-4342-B048-85BDC9FD1C3A}</a:tableStyleId>
              </a:tblPr>
              <a:tblGrid>
                <a:gridCol w="3124200"/>
                <a:gridCol w="1066800"/>
                <a:gridCol w="1143000"/>
                <a:gridCol w="990600"/>
                <a:gridCol w="2209799"/>
              </a:tblGrid>
              <a:tr h="370840">
                <a:tc>
                  <a:txBody>
                    <a:bodyPr/>
                    <a:lstStyle/>
                    <a:p>
                      <a:r>
                        <a:rPr lang="en-US" dirty="0" smtClean="0"/>
                        <a:t>Qualifying Service for Pension</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a:p>
                  </a:txBody>
                  <a:tcPr/>
                </a:tc>
              </a:tr>
              <a:tr h="370840">
                <a:tc>
                  <a:txBody>
                    <a:bodyPr/>
                    <a:lstStyle/>
                    <a:p>
                      <a:r>
                        <a:rPr lang="en-US" dirty="0" smtClean="0"/>
                        <a:t>Total Service</a:t>
                      </a:r>
                      <a:endParaRPr lang="en-US" dirty="0"/>
                    </a:p>
                  </a:txBody>
                  <a:tcPr/>
                </a:tc>
                <a:tc>
                  <a:txBody>
                    <a:bodyPr/>
                    <a:lstStyle/>
                    <a:p>
                      <a:pPr algn="ctr"/>
                      <a:r>
                        <a:rPr lang="en-US" b="1" dirty="0" smtClean="0"/>
                        <a:t>08</a:t>
                      </a:r>
                      <a:endParaRPr lang="en-US" b="1" dirty="0"/>
                    </a:p>
                  </a:txBody>
                  <a:tcPr/>
                </a:tc>
                <a:tc>
                  <a:txBody>
                    <a:bodyPr/>
                    <a:lstStyle/>
                    <a:p>
                      <a:pPr algn="ctr"/>
                      <a:r>
                        <a:rPr lang="en-US" b="1" dirty="0" smtClean="0"/>
                        <a:t>01</a:t>
                      </a:r>
                      <a:endParaRPr lang="en-US" b="1" dirty="0"/>
                    </a:p>
                  </a:txBody>
                  <a:tcPr/>
                </a:tc>
                <a:tc>
                  <a:txBody>
                    <a:bodyPr/>
                    <a:lstStyle/>
                    <a:p>
                      <a:pPr algn="ctr"/>
                      <a:r>
                        <a:rPr lang="en-US" b="1" dirty="0" smtClean="0"/>
                        <a:t>34</a:t>
                      </a:r>
                      <a:endParaRPr lang="en-US" b="1" dirty="0"/>
                    </a:p>
                  </a:txBody>
                  <a:tcPr/>
                </a:tc>
                <a:tc>
                  <a:txBody>
                    <a:bodyPr/>
                    <a:lstStyle/>
                    <a:p>
                      <a:endParaRPr lang="en-US"/>
                    </a:p>
                  </a:txBody>
                  <a:tcPr/>
                </a:tc>
              </a:tr>
              <a:tr h="370840">
                <a:tc>
                  <a:txBody>
                    <a:bodyPr/>
                    <a:lstStyle/>
                    <a:p>
                      <a:r>
                        <a:rPr lang="en-US" dirty="0" smtClean="0"/>
                        <a:t>Less</a:t>
                      </a:r>
                      <a:r>
                        <a:rPr lang="en-US" baseline="0" dirty="0" smtClean="0"/>
                        <a:t> non-qualifying Service</a:t>
                      </a:r>
                      <a:endParaRPr lang="en-US" dirty="0"/>
                    </a:p>
                  </a:txBody>
                  <a:tcPr/>
                </a:tc>
                <a:tc>
                  <a:txBody>
                    <a:bodyPr/>
                    <a:lstStyle/>
                    <a:p>
                      <a:pPr algn="ctr"/>
                      <a:r>
                        <a:rPr lang="en-US" b="1" dirty="0" smtClean="0"/>
                        <a:t>21</a:t>
                      </a:r>
                      <a:endParaRPr lang="en-US" b="1" dirty="0"/>
                    </a:p>
                  </a:txBody>
                  <a:tcPr/>
                </a:tc>
                <a:tc>
                  <a:txBody>
                    <a:bodyPr/>
                    <a:lstStyle/>
                    <a:p>
                      <a:pPr algn="ctr"/>
                      <a:r>
                        <a:rPr lang="en-US" b="1" dirty="0" smtClean="0"/>
                        <a:t>07</a:t>
                      </a:r>
                      <a:endParaRPr lang="en-US" b="1" dirty="0"/>
                    </a:p>
                  </a:txBody>
                  <a:tcPr/>
                </a:tc>
                <a:tc>
                  <a:txBody>
                    <a:bodyPr/>
                    <a:lstStyle/>
                    <a:p>
                      <a:pPr algn="ctr"/>
                      <a:r>
                        <a:rPr lang="en-US" b="1" dirty="0" smtClean="0"/>
                        <a:t>01</a:t>
                      </a:r>
                      <a:endParaRPr lang="en-US" b="1" dirty="0"/>
                    </a:p>
                  </a:txBody>
                  <a:tcPr/>
                </a:tc>
                <a:tc>
                  <a:txBody>
                    <a:bodyPr/>
                    <a:lstStyle/>
                    <a:p>
                      <a:endParaRPr lang="en-US"/>
                    </a:p>
                  </a:txBody>
                  <a:tcPr/>
                </a:tc>
              </a:tr>
              <a:tr h="370840">
                <a:tc>
                  <a:txBody>
                    <a:bodyPr/>
                    <a:lstStyle/>
                    <a:p>
                      <a:r>
                        <a:rPr lang="en-US" dirty="0" smtClean="0"/>
                        <a:t>Qualifying Service</a:t>
                      </a:r>
                      <a:endParaRPr lang="en-US" dirty="0"/>
                    </a:p>
                  </a:txBody>
                  <a:tcPr/>
                </a:tc>
                <a:tc>
                  <a:txBody>
                    <a:bodyPr/>
                    <a:lstStyle/>
                    <a:p>
                      <a:pPr algn="ctr"/>
                      <a:r>
                        <a:rPr lang="en-US" sz="2400" b="1" dirty="0" smtClean="0"/>
                        <a:t>17</a:t>
                      </a:r>
                      <a:endParaRPr lang="en-US" sz="2400" b="1" dirty="0"/>
                    </a:p>
                  </a:txBody>
                  <a:tcPr/>
                </a:tc>
                <a:tc>
                  <a:txBody>
                    <a:bodyPr/>
                    <a:lstStyle/>
                    <a:p>
                      <a:pPr algn="ctr"/>
                      <a:r>
                        <a:rPr lang="en-US" sz="2400" b="1" dirty="0" smtClean="0"/>
                        <a:t>05</a:t>
                      </a:r>
                      <a:endParaRPr lang="en-US" sz="2400" b="1" dirty="0"/>
                    </a:p>
                  </a:txBody>
                  <a:tcPr/>
                </a:tc>
                <a:tc>
                  <a:txBody>
                    <a:bodyPr/>
                    <a:lstStyle/>
                    <a:p>
                      <a:pPr algn="ctr"/>
                      <a:r>
                        <a:rPr lang="en-US" sz="2400" b="1" dirty="0" smtClean="0"/>
                        <a:t>32</a:t>
                      </a:r>
                      <a:endParaRPr lang="en-US" sz="2400" b="1" dirty="0"/>
                    </a:p>
                  </a:txBody>
                  <a:tcPr/>
                </a:tc>
                <a:tc>
                  <a:txBody>
                    <a:bodyPr/>
                    <a:lstStyle/>
                    <a:p>
                      <a:r>
                        <a:rPr lang="en-US" b="1" dirty="0" smtClean="0"/>
                        <a:t>Say 65 Half Years</a:t>
                      </a:r>
                      <a:endParaRPr lang="en-US" b="1"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685800"/>
          </a:xfrm>
        </p:spPr>
        <p:txBody>
          <a:bodyPr>
            <a:normAutofit fontScale="90000"/>
          </a:bodyPr>
          <a:lstStyle/>
          <a:p>
            <a:pPr algn="l"/>
            <a:r>
              <a:rPr lang="en-US" dirty="0" smtClean="0"/>
              <a:t>Example-II</a:t>
            </a:r>
            <a:endParaRPr lang="en-US" dirty="0"/>
          </a:p>
        </p:txBody>
      </p:sp>
      <p:sp>
        <p:nvSpPr>
          <p:cNvPr id="3" name="Content Placeholder 2"/>
          <p:cNvSpPr>
            <a:spLocks noGrp="1"/>
          </p:cNvSpPr>
          <p:nvPr>
            <p:ph idx="1"/>
          </p:nvPr>
        </p:nvSpPr>
        <p:spPr/>
        <p:txBody>
          <a:bodyPr/>
          <a:lstStyle/>
          <a:p>
            <a:endParaRPr lang="en-US" dirty="0"/>
          </a:p>
        </p:txBody>
      </p:sp>
      <p:sp>
        <p:nvSpPr>
          <p:cNvPr id="4" name="Title 1"/>
          <p:cNvSpPr txBox="1">
            <a:spLocks/>
          </p:cNvSpPr>
          <p:nvPr/>
        </p:nvSpPr>
        <p:spPr>
          <a:xfrm>
            <a:off x="0" y="0"/>
            <a:ext cx="8686800" cy="7620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5" name="Content Placeholder 3"/>
          <p:cNvGraphicFramePr>
            <a:graphicFrameLocks/>
          </p:cNvGraphicFramePr>
          <p:nvPr/>
        </p:nvGraphicFramePr>
        <p:xfrm>
          <a:off x="152400" y="762000"/>
          <a:ext cx="8534400" cy="1665375"/>
        </p:xfrm>
        <a:graphic>
          <a:graphicData uri="http://schemas.openxmlformats.org/drawingml/2006/table">
            <a:tbl>
              <a:tblPr firstRow="1" bandRow="1">
                <a:tableStyleId>{5C22544A-7EE6-4342-B048-85BDC9FD1C3A}</a:tableStyleId>
              </a:tblPr>
              <a:tblGrid>
                <a:gridCol w="3200400"/>
                <a:gridCol w="1066800"/>
                <a:gridCol w="1143000"/>
                <a:gridCol w="990600"/>
                <a:gridCol w="2133600"/>
              </a:tblGrid>
              <a:tr h="476655">
                <a:tc>
                  <a:txBody>
                    <a:bodyPr/>
                    <a:lstStyle/>
                    <a:p>
                      <a:r>
                        <a:rPr lang="en-US" dirty="0" smtClean="0"/>
                        <a:t>Period Total Service Rendered</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dirty="0"/>
                    </a:p>
                  </a:txBody>
                  <a:tcPr/>
                </a:tc>
              </a:tr>
              <a:tr h="1123545">
                <a:tc>
                  <a:txBody>
                    <a:bodyPr/>
                    <a:lstStyle/>
                    <a:p>
                      <a:r>
                        <a:rPr lang="en-US" dirty="0" smtClean="0"/>
                        <a:t>From  24/04/1973</a:t>
                      </a:r>
                      <a:r>
                        <a:rPr lang="en-US" baseline="0" dirty="0" smtClean="0"/>
                        <a:t> to 31/05/09</a:t>
                      </a:r>
                      <a:endParaRPr lang="en-US" dirty="0"/>
                    </a:p>
                  </a:txBody>
                  <a:tcPr/>
                </a:tc>
                <a:tc>
                  <a:txBody>
                    <a:bodyPr/>
                    <a:lstStyle/>
                    <a:p>
                      <a:pPr algn="ctr"/>
                      <a:r>
                        <a:rPr lang="en-US" u="none" dirty="0" smtClean="0"/>
                        <a:t>31</a:t>
                      </a:r>
                    </a:p>
                    <a:p>
                      <a:pPr algn="ctr"/>
                      <a:r>
                        <a:rPr lang="en-US" u="sng" dirty="0" smtClean="0"/>
                        <a:t>24</a:t>
                      </a:r>
                    </a:p>
                    <a:p>
                      <a:pPr algn="ctr"/>
                      <a:r>
                        <a:rPr lang="en-US" b="1" u="sng" dirty="0" smtClean="0"/>
                        <a:t>08</a:t>
                      </a:r>
                      <a:endParaRPr lang="en-US" b="1" u="sng" dirty="0"/>
                    </a:p>
                  </a:txBody>
                  <a:tcPr/>
                </a:tc>
                <a:tc>
                  <a:txBody>
                    <a:bodyPr/>
                    <a:lstStyle/>
                    <a:p>
                      <a:pPr algn="ctr"/>
                      <a:r>
                        <a:rPr lang="en-US" u="none" dirty="0" smtClean="0"/>
                        <a:t>05</a:t>
                      </a:r>
                    </a:p>
                    <a:p>
                      <a:pPr algn="ctr"/>
                      <a:r>
                        <a:rPr lang="en-US" u="sng" dirty="0" smtClean="0"/>
                        <a:t>04</a:t>
                      </a:r>
                    </a:p>
                    <a:p>
                      <a:pPr algn="ctr"/>
                      <a:r>
                        <a:rPr lang="en-US" b="1" u="sng" dirty="0" smtClean="0"/>
                        <a:t>01</a:t>
                      </a:r>
                      <a:endParaRPr lang="en-US" b="1" u="sng" dirty="0"/>
                    </a:p>
                  </a:txBody>
                  <a:tcPr/>
                </a:tc>
                <a:tc>
                  <a:txBody>
                    <a:bodyPr/>
                    <a:lstStyle/>
                    <a:p>
                      <a:pPr algn="ctr"/>
                      <a:r>
                        <a:rPr lang="en-US" u="none" dirty="0" smtClean="0"/>
                        <a:t>2009</a:t>
                      </a:r>
                    </a:p>
                    <a:p>
                      <a:pPr algn="ctr"/>
                      <a:r>
                        <a:rPr lang="en-US" u="sng" dirty="0" smtClean="0"/>
                        <a:t>1973</a:t>
                      </a:r>
                    </a:p>
                    <a:p>
                      <a:pPr algn="ctr"/>
                      <a:r>
                        <a:rPr lang="en-US" u="sng" dirty="0" smtClean="0"/>
                        <a:t>     </a:t>
                      </a:r>
                      <a:r>
                        <a:rPr lang="en-US" b="1" u="sng" dirty="0" smtClean="0"/>
                        <a:t>36</a:t>
                      </a:r>
                    </a:p>
                    <a:p>
                      <a:pPr algn="ctr"/>
                      <a:endParaRPr lang="en-US" u="none" dirty="0"/>
                    </a:p>
                  </a:txBody>
                  <a:tcPr/>
                </a:tc>
                <a:tc>
                  <a:txBody>
                    <a:bodyPr/>
                    <a:lstStyle/>
                    <a:p>
                      <a:endParaRPr lang="en-US" dirty="0" smtClean="0"/>
                    </a:p>
                    <a:p>
                      <a:endParaRPr lang="en-US" dirty="0" smtClean="0"/>
                    </a:p>
                  </a:txBody>
                  <a:tcPr/>
                </a:tc>
              </a:tr>
            </a:tbl>
          </a:graphicData>
        </a:graphic>
      </p:graphicFrame>
      <p:graphicFrame>
        <p:nvGraphicFramePr>
          <p:cNvPr id="6" name="Table 5"/>
          <p:cNvGraphicFramePr>
            <a:graphicFrameLocks noGrp="1"/>
          </p:cNvGraphicFramePr>
          <p:nvPr/>
        </p:nvGraphicFramePr>
        <p:xfrm>
          <a:off x="152400" y="2590800"/>
          <a:ext cx="8610601" cy="2225040"/>
        </p:xfrm>
        <a:graphic>
          <a:graphicData uri="http://schemas.openxmlformats.org/drawingml/2006/table">
            <a:tbl>
              <a:tblPr firstRow="1" bandRow="1">
                <a:tableStyleId>{5C22544A-7EE6-4342-B048-85BDC9FD1C3A}</a:tableStyleId>
              </a:tblPr>
              <a:tblGrid>
                <a:gridCol w="3200400"/>
                <a:gridCol w="1066800"/>
                <a:gridCol w="1143000"/>
                <a:gridCol w="990600"/>
                <a:gridCol w="2209801"/>
              </a:tblGrid>
              <a:tr h="370840">
                <a:tc>
                  <a:txBody>
                    <a:bodyPr/>
                    <a:lstStyle/>
                    <a:p>
                      <a:r>
                        <a:rPr lang="en-US" dirty="0" smtClean="0"/>
                        <a:t>Non Qualifying Service</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dirty="0"/>
                    </a:p>
                  </a:txBody>
                  <a:tcPr/>
                </a:tc>
              </a:tr>
              <a:tr h="370840">
                <a:tc>
                  <a:txBody>
                    <a:bodyPr/>
                    <a:lstStyle/>
                    <a:p>
                      <a:r>
                        <a:rPr lang="en-US" dirty="0" smtClean="0"/>
                        <a:t>Boy Service</a:t>
                      </a:r>
                      <a:endParaRPr lang="en-US" dirty="0"/>
                    </a:p>
                  </a:txBody>
                  <a:tcPr/>
                </a:tc>
                <a:tc>
                  <a:txBody>
                    <a:bodyPr/>
                    <a:lstStyle/>
                    <a:p>
                      <a:pPr algn="ctr"/>
                      <a:r>
                        <a:rPr lang="en-US" dirty="0" smtClean="0"/>
                        <a:t>20</a:t>
                      </a:r>
                      <a:endParaRPr lang="en-US" dirty="0"/>
                    </a:p>
                  </a:txBody>
                  <a:tcPr/>
                </a:tc>
                <a:tc>
                  <a:txBody>
                    <a:bodyPr/>
                    <a:lstStyle/>
                    <a:p>
                      <a:pPr algn="ctr"/>
                      <a:r>
                        <a:rPr lang="en-US" dirty="0" smtClean="0"/>
                        <a:t>00</a:t>
                      </a:r>
                      <a:endParaRPr lang="en-US" dirty="0"/>
                    </a:p>
                  </a:txBody>
                  <a:tcPr/>
                </a:tc>
                <a:tc>
                  <a:txBody>
                    <a:bodyPr/>
                    <a:lstStyle/>
                    <a:p>
                      <a:pPr algn="ctr"/>
                      <a:r>
                        <a:rPr lang="en-US" dirty="0" smtClean="0"/>
                        <a:t>1</a:t>
                      </a:r>
                      <a:endParaRPr lang="en-US" dirty="0"/>
                    </a:p>
                  </a:txBody>
                  <a:tcPr/>
                </a:tc>
                <a:tc>
                  <a:txBody>
                    <a:bodyPr/>
                    <a:lstStyle/>
                    <a:p>
                      <a:endParaRPr lang="en-US"/>
                    </a:p>
                  </a:txBody>
                  <a:tcPr/>
                </a:tc>
              </a:tr>
              <a:tr h="370840">
                <a:tc>
                  <a:txBody>
                    <a:bodyPr/>
                    <a:lstStyle/>
                    <a:p>
                      <a:r>
                        <a:rPr lang="en-US" dirty="0" smtClean="0"/>
                        <a:t>Period of Suspension</a:t>
                      </a:r>
                      <a:endParaRPr lang="en-US" dirty="0"/>
                    </a:p>
                  </a:txBody>
                  <a:tcPr/>
                </a:tc>
                <a:tc>
                  <a:txBody>
                    <a:bodyPr/>
                    <a:lstStyle/>
                    <a:p>
                      <a:pPr algn="ctr"/>
                      <a:r>
                        <a:rPr lang="en-US" dirty="0" smtClean="0"/>
                        <a:t>14</a:t>
                      </a:r>
                      <a:endParaRPr lang="en-US" dirty="0"/>
                    </a:p>
                  </a:txBody>
                  <a:tcPr/>
                </a:tc>
                <a:tc>
                  <a:txBody>
                    <a:bodyPr/>
                    <a:lstStyle/>
                    <a:p>
                      <a:pPr algn="ctr"/>
                      <a:r>
                        <a:rPr lang="en-US" dirty="0" smtClean="0"/>
                        <a:t>03</a:t>
                      </a:r>
                      <a:endParaRPr lang="en-US" dirty="0"/>
                    </a:p>
                  </a:txBody>
                  <a:tcPr/>
                </a:tc>
                <a:tc>
                  <a:txBody>
                    <a:bodyPr/>
                    <a:lstStyle/>
                    <a:p>
                      <a:pPr algn="ctr"/>
                      <a:r>
                        <a:rPr lang="en-US" dirty="0" smtClean="0"/>
                        <a:t>0</a:t>
                      </a:r>
                      <a:endParaRPr lang="en-US" dirty="0"/>
                    </a:p>
                  </a:txBody>
                  <a:tcPr/>
                </a:tc>
                <a:tc>
                  <a:txBody>
                    <a:bodyPr/>
                    <a:lstStyle/>
                    <a:p>
                      <a:endParaRPr lang="en-US"/>
                    </a:p>
                  </a:txBody>
                  <a:tcPr/>
                </a:tc>
              </a:tr>
              <a:tr h="370840">
                <a:tc>
                  <a:txBody>
                    <a:bodyPr/>
                    <a:lstStyle/>
                    <a:p>
                      <a:r>
                        <a:rPr lang="en-US" dirty="0" err="1" smtClean="0"/>
                        <a:t>Overstayal</a:t>
                      </a:r>
                      <a:r>
                        <a:rPr lang="en-US" dirty="0" smtClean="0"/>
                        <a:t> of Joining Time</a:t>
                      </a:r>
                      <a:endParaRPr lang="en-US" dirty="0"/>
                    </a:p>
                  </a:txBody>
                  <a:tcPr/>
                </a:tc>
                <a:tc>
                  <a:txBody>
                    <a:bodyPr/>
                    <a:lstStyle/>
                    <a:p>
                      <a:pPr algn="ctr"/>
                      <a:r>
                        <a:rPr lang="en-US" dirty="0" smtClean="0"/>
                        <a:t>12</a:t>
                      </a:r>
                      <a:endParaRPr lang="en-US" dirty="0"/>
                    </a:p>
                  </a:txBody>
                  <a:tcPr/>
                </a:tc>
                <a:tc>
                  <a:txBody>
                    <a:bodyPr/>
                    <a:lstStyle/>
                    <a:p>
                      <a:pPr algn="ctr"/>
                      <a:r>
                        <a:rPr lang="en-US" dirty="0" smtClean="0"/>
                        <a:t>00</a:t>
                      </a:r>
                      <a:endParaRPr lang="en-US" dirty="0"/>
                    </a:p>
                  </a:txBody>
                  <a:tcPr/>
                </a:tc>
                <a:tc>
                  <a:txBody>
                    <a:bodyPr/>
                    <a:lstStyle/>
                    <a:p>
                      <a:pPr algn="ctr"/>
                      <a:r>
                        <a:rPr lang="en-US" dirty="0" smtClean="0"/>
                        <a:t>0</a:t>
                      </a:r>
                      <a:endParaRPr lang="en-US" dirty="0"/>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Extraordinary</a:t>
                      </a:r>
                      <a:r>
                        <a:rPr lang="en-US" baseline="0" dirty="0" smtClean="0"/>
                        <a:t> Leave</a:t>
                      </a:r>
                      <a:endParaRPr lang="en-US" dirty="0"/>
                    </a:p>
                  </a:txBody>
                  <a:tcPr/>
                </a:tc>
                <a:tc>
                  <a:txBody>
                    <a:bodyPr/>
                    <a:lstStyle/>
                    <a:p>
                      <a:pPr algn="ctr"/>
                      <a:r>
                        <a:rPr lang="en-US" dirty="0" smtClean="0"/>
                        <a:t>05</a:t>
                      </a:r>
                      <a:endParaRPr lang="en-US" dirty="0"/>
                    </a:p>
                  </a:txBody>
                  <a:tcPr/>
                </a:tc>
                <a:tc>
                  <a:txBody>
                    <a:bodyPr/>
                    <a:lstStyle/>
                    <a:p>
                      <a:pPr algn="ctr"/>
                      <a:r>
                        <a:rPr lang="en-US" dirty="0" smtClean="0"/>
                        <a:t>03</a:t>
                      </a:r>
                      <a:endParaRPr lang="en-US" dirty="0"/>
                    </a:p>
                  </a:txBody>
                  <a:tcPr/>
                </a:tc>
                <a:tc>
                  <a:txBody>
                    <a:bodyPr/>
                    <a:lstStyle/>
                    <a:p>
                      <a:pPr algn="ctr"/>
                      <a:r>
                        <a:rPr lang="en-US" dirty="0" smtClean="0"/>
                        <a:t>0</a:t>
                      </a:r>
                      <a:endParaRPr lang="en-US" dirty="0"/>
                    </a:p>
                  </a:txBody>
                  <a:tcPr/>
                </a:tc>
                <a:tc>
                  <a:txBody>
                    <a:bodyPr/>
                    <a:lstStyle/>
                    <a:p>
                      <a:endParaRPr lang="en-US" dirty="0"/>
                    </a:p>
                  </a:txBody>
                  <a:tcPr/>
                </a:tc>
              </a:tr>
              <a:tr h="370840">
                <a:tc>
                  <a:txBody>
                    <a:bodyPr/>
                    <a:lstStyle/>
                    <a:p>
                      <a:r>
                        <a:rPr lang="en-US" dirty="0" smtClean="0"/>
                        <a:t>Total Period</a:t>
                      </a:r>
                      <a:endParaRPr lang="en-US" dirty="0"/>
                    </a:p>
                  </a:txBody>
                  <a:tcPr/>
                </a:tc>
                <a:tc>
                  <a:txBody>
                    <a:bodyPr/>
                    <a:lstStyle/>
                    <a:p>
                      <a:pPr algn="ctr"/>
                      <a:r>
                        <a:rPr lang="en-US" b="1" dirty="0" smtClean="0"/>
                        <a:t>21</a:t>
                      </a:r>
                      <a:endParaRPr lang="en-US" b="1" dirty="0"/>
                    </a:p>
                  </a:txBody>
                  <a:tcPr/>
                </a:tc>
                <a:tc>
                  <a:txBody>
                    <a:bodyPr/>
                    <a:lstStyle/>
                    <a:p>
                      <a:pPr algn="ctr"/>
                      <a:r>
                        <a:rPr lang="en-US" b="1" dirty="0" smtClean="0"/>
                        <a:t>07</a:t>
                      </a:r>
                      <a:endParaRPr lang="en-US" b="1" dirty="0"/>
                    </a:p>
                  </a:txBody>
                  <a:tcPr/>
                </a:tc>
                <a:tc>
                  <a:txBody>
                    <a:bodyPr/>
                    <a:lstStyle/>
                    <a:p>
                      <a:pPr algn="ctr"/>
                      <a:r>
                        <a:rPr lang="en-US" b="1" dirty="0" smtClean="0"/>
                        <a:t>01</a:t>
                      </a:r>
                      <a:endParaRPr lang="en-US" b="1" dirty="0"/>
                    </a:p>
                  </a:txBody>
                  <a:tcPr/>
                </a:tc>
                <a:tc>
                  <a:txBody>
                    <a:bodyPr/>
                    <a:lstStyle/>
                    <a:p>
                      <a:endParaRPr lang="en-US" dirty="0"/>
                    </a:p>
                  </a:txBody>
                  <a:tcPr/>
                </a:tc>
              </a:tr>
            </a:tbl>
          </a:graphicData>
        </a:graphic>
      </p:graphicFrame>
      <p:graphicFrame>
        <p:nvGraphicFramePr>
          <p:cNvPr id="7" name="Table 6"/>
          <p:cNvGraphicFramePr>
            <a:graphicFrameLocks noGrp="1"/>
          </p:cNvGraphicFramePr>
          <p:nvPr/>
        </p:nvGraphicFramePr>
        <p:xfrm>
          <a:off x="228600" y="5105400"/>
          <a:ext cx="8534399" cy="1752600"/>
        </p:xfrm>
        <a:graphic>
          <a:graphicData uri="http://schemas.openxmlformats.org/drawingml/2006/table">
            <a:tbl>
              <a:tblPr firstRow="1" bandRow="1">
                <a:tableStyleId>{5C22544A-7EE6-4342-B048-85BDC9FD1C3A}</a:tableStyleId>
              </a:tblPr>
              <a:tblGrid>
                <a:gridCol w="3124200"/>
                <a:gridCol w="1066800"/>
                <a:gridCol w="1143000"/>
                <a:gridCol w="990600"/>
                <a:gridCol w="2209799"/>
              </a:tblGrid>
              <a:tr h="370840">
                <a:tc>
                  <a:txBody>
                    <a:bodyPr/>
                    <a:lstStyle/>
                    <a:p>
                      <a:r>
                        <a:rPr lang="en-US" dirty="0" smtClean="0"/>
                        <a:t>Qualifying Service for Pension</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a:p>
                  </a:txBody>
                  <a:tcPr/>
                </a:tc>
              </a:tr>
              <a:tr h="370840">
                <a:tc>
                  <a:txBody>
                    <a:bodyPr/>
                    <a:lstStyle/>
                    <a:p>
                      <a:r>
                        <a:rPr lang="en-US" dirty="0" smtClean="0"/>
                        <a:t>Total Service</a:t>
                      </a:r>
                      <a:endParaRPr lang="en-US" dirty="0"/>
                    </a:p>
                  </a:txBody>
                  <a:tcPr/>
                </a:tc>
                <a:tc>
                  <a:txBody>
                    <a:bodyPr/>
                    <a:lstStyle/>
                    <a:p>
                      <a:pPr algn="ctr"/>
                      <a:r>
                        <a:rPr lang="en-US" b="1" dirty="0" smtClean="0"/>
                        <a:t>08</a:t>
                      </a:r>
                      <a:endParaRPr lang="en-US" b="1" dirty="0"/>
                    </a:p>
                  </a:txBody>
                  <a:tcPr/>
                </a:tc>
                <a:tc>
                  <a:txBody>
                    <a:bodyPr/>
                    <a:lstStyle/>
                    <a:p>
                      <a:pPr algn="ctr"/>
                      <a:r>
                        <a:rPr lang="en-US" b="1" dirty="0" smtClean="0"/>
                        <a:t>01</a:t>
                      </a:r>
                      <a:endParaRPr lang="en-US" b="1" dirty="0"/>
                    </a:p>
                  </a:txBody>
                  <a:tcPr/>
                </a:tc>
                <a:tc>
                  <a:txBody>
                    <a:bodyPr/>
                    <a:lstStyle/>
                    <a:p>
                      <a:pPr algn="ctr"/>
                      <a:r>
                        <a:rPr lang="en-US" b="1" dirty="0" smtClean="0"/>
                        <a:t>36</a:t>
                      </a:r>
                      <a:endParaRPr lang="en-US" b="1" dirty="0"/>
                    </a:p>
                  </a:txBody>
                  <a:tcPr/>
                </a:tc>
                <a:tc>
                  <a:txBody>
                    <a:bodyPr/>
                    <a:lstStyle/>
                    <a:p>
                      <a:endParaRPr lang="en-US"/>
                    </a:p>
                  </a:txBody>
                  <a:tcPr/>
                </a:tc>
              </a:tr>
              <a:tr h="370840">
                <a:tc>
                  <a:txBody>
                    <a:bodyPr/>
                    <a:lstStyle/>
                    <a:p>
                      <a:r>
                        <a:rPr lang="en-US" dirty="0" smtClean="0"/>
                        <a:t>Less</a:t>
                      </a:r>
                      <a:r>
                        <a:rPr lang="en-US" baseline="0" dirty="0" smtClean="0"/>
                        <a:t> non-qualifying Service</a:t>
                      </a:r>
                      <a:endParaRPr lang="en-US" dirty="0"/>
                    </a:p>
                  </a:txBody>
                  <a:tcPr/>
                </a:tc>
                <a:tc>
                  <a:txBody>
                    <a:bodyPr/>
                    <a:lstStyle/>
                    <a:p>
                      <a:pPr algn="ctr"/>
                      <a:r>
                        <a:rPr lang="en-US" b="1" dirty="0" smtClean="0"/>
                        <a:t>21</a:t>
                      </a:r>
                      <a:endParaRPr lang="en-US" b="1" dirty="0"/>
                    </a:p>
                  </a:txBody>
                  <a:tcPr/>
                </a:tc>
                <a:tc>
                  <a:txBody>
                    <a:bodyPr/>
                    <a:lstStyle/>
                    <a:p>
                      <a:pPr algn="ctr"/>
                      <a:r>
                        <a:rPr lang="en-US" b="1" dirty="0" smtClean="0"/>
                        <a:t>07</a:t>
                      </a:r>
                      <a:endParaRPr lang="en-US" b="1" dirty="0"/>
                    </a:p>
                  </a:txBody>
                  <a:tcPr/>
                </a:tc>
                <a:tc>
                  <a:txBody>
                    <a:bodyPr/>
                    <a:lstStyle/>
                    <a:p>
                      <a:pPr algn="ctr"/>
                      <a:r>
                        <a:rPr lang="en-US" b="1" dirty="0" smtClean="0"/>
                        <a:t>01</a:t>
                      </a:r>
                      <a:endParaRPr lang="en-US" b="1" dirty="0"/>
                    </a:p>
                  </a:txBody>
                  <a:tcPr/>
                </a:tc>
                <a:tc>
                  <a:txBody>
                    <a:bodyPr/>
                    <a:lstStyle/>
                    <a:p>
                      <a:endParaRPr lang="en-US"/>
                    </a:p>
                  </a:txBody>
                  <a:tcPr/>
                </a:tc>
              </a:tr>
              <a:tr h="370840">
                <a:tc>
                  <a:txBody>
                    <a:bodyPr/>
                    <a:lstStyle/>
                    <a:p>
                      <a:r>
                        <a:rPr lang="en-US" dirty="0" smtClean="0"/>
                        <a:t>Qualifying Service</a:t>
                      </a:r>
                      <a:endParaRPr lang="en-US" dirty="0"/>
                    </a:p>
                  </a:txBody>
                  <a:tcPr/>
                </a:tc>
                <a:tc>
                  <a:txBody>
                    <a:bodyPr/>
                    <a:lstStyle/>
                    <a:p>
                      <a:pPr algn="ctr"/>
                      <a:r>
                        <a:rPr lang="en-US" sz="2400" b="1" dirty="0" smtClean="0"/>
                        <a:t>17</a:t>
                      </a:r>
                      <a:endParaRPr lang="en-US" sz="2400" b="1" dirty="0"/>
                    </a:p>
                  </a:txBody>
                  <a:tcPr/>
                </a:tc>
                <a:tc>
                  <a:txBody>
                    <a:bodyPr/>
                    <a:lstStyle/>
                    <a:p>
                      <a:pPr algn="ctr"/>
                      <a:r>
                        <a:rPr lang="en-US" sz="2400" b="1" dirty="0" smtClean="0"/>
                        <a:t>05</a:t>
                      </a:r>
                      <a:endParaRPr lang="en-US" sz="2400" b="1" dirty="0"/>
                    </a:p>
                  </a:txBody>
                  <a:tcPr/>
                </a:tc>
                <a:tc>
                  <a:txBody>
                    <a:bodyPr/>
                    <a:lstStyle/>
                    <a:p>
                      <a:pPr algn="ctr"/>
                      <a:r>
                        <a:rPr lang="en-US" sz="2400" b="1" dirty="0" smtClean="0"/>
                        <a:t>34</a:t>
                      </a:r>
                      <a:endParaRPr lang="en-US" sz="2400" b="1" dirty="0"/>
                    </a:p>
                  </a:txBody>
                  <a:tcPr/>
                </a:tc>
                <a:tc>
                  <a:txBody>
                    <a:bodyPr/>
                    <a:lstStyle/>
                    <a:p>
                      <a:r>
                        <a:rPr lang="en-US" b="1" dirty="0" smtClean="0"/>
                        <a:t>Say 66 Half Years Maximum</a:t>
                      </a:r>
                      <a:endParaRPr lang="en-US" b="1"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Title 1"/>
          <p:cNvSpPr txBox="1">
            <a:spLocks/>
          </p:cNvSpPr>
          <p:nvPr/>
        </p:nvSpPr>
        <p:spPr>
          <a:xfrm>
            <a:off x="0" y="0"/>
            <a:ext cx="8686800" cy="762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5" name="Content Placeholder 3"/>
          <p:cNvGraphicFramePr>
            <a:graphicFrameLocks/>
          </p:cNvGraphicFramePr>
          <p:nvPr/>
        </p:nvGraphicFramePr>
        <p:xfrm>
          <a:off x="152400" y="762000"/>
          <a:ext cx="8534400" cy="1665375"/>
        </p:xfrm>
        <a:graphic>
          <a:graphicData uri="http://schemas.openxmlformats.org/drawingml/2006/table">
            <a:tbl>
              <a:tblPr firstRow="1" bandRow="1">
                <a:tableStyleId>{5C22544A-7EE6-4342-B048-85BDC9FD1C3A}</a:tableStyleId>
              </a:tblPr>
              <a:tblGrid>
                <a:gridCol w="3200400"/>
                <a:gridCol w="1066800"/>
                <a:gridCol w="1143000"/>
                <a:gridCol w="990600"/>
                <a:gridCol w="2133600"/>
              </a:tblGrid>
              <a:tr h="476655">
                <a:tc>
                  <a:txBody>
                    <a:bodyPr/>
                    <a:lstStyle/>
                    <a:p>
                      <a:r>
                        <a:rPr lang="en-US" dirty="0" smtClean="0"/>
                        <a:t>Period Total Service Rendered</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dirty="0"/>
                    </a:p>
                  </a:txBody>
                  <a:tcPr/>
                </a:tc>
              </a:tr>
              <a:tr h="1123545">
                <a:tc>
                  <a:txBody>
                    <a:bodyPr/>
                    <a:lstStyle/>
                    <a:p>
                      <a:r>
                        <a:rPr lang="en-US" dirty="0" smtClean="0"/>
                        <a:t>From  20/01/1975</a:t>
                      </a:r>
                      <a:r>
                        <a:rPr lang="en-US" baseline="0" dirty="0" smtClean="0"/>
                        <a:t> to 31/05/09</a:t>
                      </a:r>
                      <a:endParaRPr lang="en-US" dirty="0"/>
                    </a:p>
                  </a:txBody>
                  <a:tcPr/>
                </a:tc>
                <a:tc>
                  <a:txBody>
                    <a:bodyPr/>
                    <a:lstStyle/>
                    <a:p>
                      <a:pPr algn="ctr"/>
                      <a:r>
                        <a:rPr lang="en-US" u="none" dirty="0" smtClean="0"/>
                        <a:t>31</a:t>
                      </a:r>
                    </a:p>
                    <a:p>
                      <a:pPr algn="ctr"/>
                      <a:r>
                        <a:rPr lang="en-US" u="sng" dirty="0" smtClean="0"/>
                        <a:t>20</a:t>
                      </a:r>
                    </a:p>
                    <a:p>
                      <a:pPr algn="ctr"/>
                      <a:r>
                        <a:rPr lang="en-US" b="1" u="sng" dirty="0" smtClean="0"/>
                        <a:t>11</a:t>
                      </a:r>
                      <a:endParaRPr lang="en-US" b="1" u="sng" dirty="0"/>
                    </a:p>
                  </a:txBody>
                  <a:tcPr/>
                </a:tc>
                <a:tc>
                  <a:txBody>
                    <a:bodyPr/>
                    <a:lstStyle/>
                    <a:p>
                      <a:pPr algn="ctr"/>
                      <a:r>
                        <a:rPr lang="en-US" u="none" dirty="0" smtClean="0"/>
                        <a:t>05</a:t>
                      </a:r>
                    </a:p>
                    <a:p>
                      <a:pPr algn="ctr"/>
                      <a:r>
                        <a:rPr lang="en-US" u="sng" dirty="0" smtClean="0"/>
                        <a:t>01</a:t>
                      </a:r>
                    </a:p>
                    <a:p>
                      <a:pPr algn="ctr"/>
                      <a:r>
                        <a:rPr lang="en-US" b="1" u="sng" dirty="0" smtClean="0"/>
                        <a:t>04</a:t>
                      </a:r>
                      <a:endParaRPr lang="en-US" b="1" u="sng" dirty="0"/>
                    </a:p>
                  </a:txBody>
                  <a:tcPr/>
                </a:tc>
                <a:tc>
                  <a:txBody>
                    <a:bodyPr/>
                    <a:lstStyle/>
                    <a:p>
                      <a:pPr algn="ctr"/>
                      <a:r>
                        <a:rPr lang="en-US" u="none" dirty="0" smtClean="0"/>
                        <a:t>2009</a:t>
                      </a:r>
                    </a:p>
                    <a:p>
                      <a:pPr algn="ctr"/>
                      <a:r>
                        <a:rPr lang="en-US" u="sng" dirty="0" smtClean="0"/>
                        <a:t>1975</a:t>
                      </a:r>
                    </a:p>
                    <a:p>
                      <a:pPr algn="ctr"/>
                      <a:r>
                        <a:rPr lang="en-US" u="sng" dirty="0" smtClean="0"/>
                        <a:t>     </a:t>
                      </a:r>
                      <a:r>
                        <a:rPr lang="en-US" b="1" u="sng" dirty="0" smtClean="0"/>
                        <a:t>34</a:t>
                      </a:r>
                    </a:p>
                    <a:p>
                      <a:pPr algn="ctr"/>
                      <a:endParaRPr lang="en-US" u="none" dirty="0"/>
                    </a:p>
                  </a:txBody>
                  <a:tcPr/>
                </a:tc>
                <a:tc>
                  <a:txBody>
                    <a:bodyPr/>
                    <a:lstStyle/>
                    <a:p>
                      <a:endParaRPr lang="en-US" dirty="0" smtClean="0"/>
                    </a:p>
                    <a:p>
                      <a:endParaRPr lang="en-US" dirty="0" smtClean="0"/>
                    </a:p>
                  </a:txBody>
                  <a:tcPr/>
                </a:tc>
              </a:tr>
            </a:tbl>
          </a:graphicData>
        </a:graphic>
      </p:graphicFrame>
      <p:graphicFrame>
        <p:nvGraphicFramePr>
          <p:cNvPr id="6" name="Table 5"/>
          <p:cNvGraphicFramePr>
            <a:graphicFrameLocks noGrp="1"/>
          </p:cNvGraphicFramePr>
          <p:nvPr/>
        </p:nvGraphicFramePr>
        <p:xfrm>
          <a:off x="152400" y="2590800"/>
          <a:ext cx="8610601" cy="2225040"/>
        </p:xfrm>
        <a:graphic>
          <a:graphicData uri="http://schemas.openxmlformats.org/drawingml/2006/table">
            <a:tbl>
              <a:tblPr firstRow="1" bandRow="1">
                <a:tableStyleId>{5C22544A-7EE6-4342-B048-85BDC9FD1C3A}</a:tableStyleId>
              </a:tblPr>
              <a:tblGrid>
                <a:gridCol w="3200400"/>
                <a:gridCol w="1066800"/>
                <a:gridCol w="1143000"/>
                <a:gridCol w="990600"/>
                <a:gridCol w="2209801"/>
              </a:tblGrid>
              <a:tr h="370840">
                <a:tc>
                  <a:txBody>
                    <a:bodyPr/>
                    <a:lstStyle/>
                    <a:p>
                      <a:r>
                        <a:rPr lang="en-US" dirty="0" smtClean="0"/>
                        <a:t>Non Qualifying Service</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dirty="0"/>
                    </a:p>
                  </a:txBody>
                  <a:tcPr/>
                </a:tc>
              </a:tr>
              <a:tr h="370840">
                <a:tc>
                  <a:txBody>
                    <a:bodyPr/>
                    <a:lstStyle/>
                    <a:p>
                      <a:r>
                        <a:rPr lang="en-US" dirty="0" smtClean="0"/>
                        <a:t>Boy Service</a:t>
                      </a:r>
                      <a:endParaRPr lang="en-US" dirty="0"/>
                    </a:p>
                  </a:txBody>
                  <a:tcPr/>
                </a:tc>
                <a:tc>
                  <a:txBody>
                    <a:bodyPr/>
                    <a:lstStyle/>
                    <a:p>
                      <a:pPr algn="ctr"/>
                      <a:r>
                        <a:rPr lang="en-US" dirty="0" smtClean="0"/>
                        <a:t>20</a:t>
                      </a:r>
                      <a:endParaRPr lang="en-US" dirty="0"/>
                    </a:p>
                  </a:txBody>
                  <a:tcPr/>
                </a:tc>
                <a:tc>
                  <a:txBody>
                    <a:bodyPr/>
                    <a:lstStyle/>
                    <a:p>
                      <a:pPr algn="ctr"/>
                      <a:r>
                        <a:rPr lang="en-US" dirty="0" smtClean="0"/>
                        <a:t>00</a:t>
                      </a:r>
                      <a:endParaRPr lang="en-US" dirty="0"/>
                    </a:p>
                  </a:txBody>
                  <a:tcPr/>
                </a:tc>
                <a:tc>
                  <a:txBody>
                    <a:bodyPr/>
                    <a:lstStyle/>
                    <a:p>
                      <a:pPr algn="ctr"/>
                      <a:r>
                        <a:rPr lang="en-US" dirty="0" smtClean="0"/>
                        <a:t>1</a:t>
                      </a:r>
                      <a:endParaRPr lang="en-US" dirty="0"/>
                    </a:p>
                  </a:txBody>
                  <a:tcPr/>
                </a:tc>
                <a:tc>
                  <a:txBody>
                    <a:bodyPr/>
                    <a:lstStyle/>
                    <a:p>
                      <a:endParaRPr lang="en-US"/>
                    </a:p>
                  </a:txBody>
                  <a:tcPr/>
                </a:tc>
              </a:tr>
              <a:tr h="370840">
                <a:tc>
                  <a:txBody>
                    <a:bodyPr/>
                    <a:lstStyle/>
                    <a:p>
                      <a:r>
                        <a:rPr lang="en-US" dirty="0" smtClean="0"/>
                        <a:t>Period of Suspension</a:t>
                      </a:r>
                      <a:endParaRPr lang="en-US" dirty="0"/>
                    </a:p>
                  </a:txBody>
                  <a:tcPr/>
                </a:tc>
                <a:tc>
                  <a:txBody>
                    <a:bodyPr/>
                    <a:lstStyle/>
                    <a:p>
                      <a:pPr algn="ctr"/>
                      <a:r>
                        <a:rPr lang="en-US" dirty="0" smtClean="0"/>
                        <a:t>14</a:t>
                      </a:r>
                      <a:endParaRPr lang="en-US" dirty="0"/>
                    </a:p>
                  </a:txBody>
                  <a:tcPr/>
                </a:tc>
                <a:tc>
                  <a:txBody>
                    <a:bodyPr/>
                    <a:lstStyle/>
                    <a:p>
                      <a:pPr algn="ctr"/>
                      <a:r>
                        <a:rPr lang="en-US" dirty="0" smtClean="0"/>
                        <a:t>03</a:t>
                      </a:r>
                      <a:endParaRPr lang="en-US" dirty="0"/>
                    </a:p>
                  </a:txBody>
                  <a:tcPr/>
                </a:tc>
                <a:tc>
                  <a:txBody>
                    <a:bodyPr/>
                    <a:lstStyle/>
                    <a:p>
                      <a:pPr algn="ctr"/>
                      <a:r>
                        <a:rPr lang="en-US" dirty="0" smtClean="0"/>
                        <a:t>0</a:t>
                      </a:r>
                      <a:endParaRPr lang="en-US" dirty="0"/>
                    </a:p>
                  </a:txBody>
                  <a:tcPr/>
                </a:tc>
                <a:tc>
                  <a:txBody>
                    <a:bodyPr/>
                    <a:lstStyle/>
                    <a:p>
                      <a:endParaRPr lang="en-US"/>
                    </a:p>
                  </a:txBody>
                  <a:tcPr/>
                </a:tc>
              </a:tr>
              <a:tr h="370840">
                <a:tc>
                  <a:txBody>
                    <a:bodyPr/>
                    <a:lstStyle/>
                    <a:p>
                      <a:r>
                        <a:rPr lang="en-US" dirty="0" err="1" smtClean="0"/>
                        <a:t>Overstayal</a:t>
                      </a:r>
                      <a:r>
                        <a:rPr lang="en-US" dirty="0" smtClean="0"/>
                        <a:t> of Joining Time</a:t>
                      </a:r>
                      <a:endParaRPr lang="en-US" dirty="0"/>
                    </a:p>
                  </a:txBody>
                  <a:tcPr/>
                </a:tc>
                <a:tc>
                  <a:txBody>
                    <a:bodyPr/>
                    <a:lstStyle/>
                    <a:p>
                      <a:pPr algn="ctr"/>
                      <a:r>
                        <a:rPr lang="en-US" dirty="0" smtClean="0"/>
                        <a:t>12</a:t>
                      </a:r>
                      <a:endParaRPr lang="en-US" dirty="0"/>
                    </a:p>
                  </a:txBody>
                  <a:tcPr/>
                </a:tc>
                <a:tc>
                  <a:txBody>
                    <a:bodyPr/>
                    <a:lstStyle/>
                    <a:p>
                      <a:pPr algn="ctr"/>
                      <a:r>
                        <a:rPr lang="en-US" dirty="0" smtClean="0"/>
                        <a:t>00</a:t>
                      </a:r>
                      <a:endParaRPr lang="en-US" dirty="0"/>
                    </a:p>
                  </a:txBody>
                  <a:tcPr/>
                </a:tc>
                <a:tc>
                  <a:txBody>
                    <a:bodyPr/>
                    <a:lstStyle/>
                    <a:p>
                      <a:pPr algn="ctr"/>
                      <a:r>
                        <a:rPr lang="en-US" dirty="0" smtClean="0"/>
                        <a:t>0</a:t>
                      </a:r>
                      <a:endParaRPr lang="en-US" dirty="0"/>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Extraordinary</a:t>
                      </a:r>
                      <a:r>
                        <a:rPr lang="en-US" baseline="0" dirty="0" smtClean="0"/>
                        <a:t> Leave</a:t>
                      </a:r>
                      <a:endParaRPr lang="en-US" dirty="0"/>
                    </a:p>
                  </a:txBody>
                  <a:tcPr/>
                </a:tc>
                <a:tc>
                  <a:txBody>
                    <a:bodyPr/>
                    <a:lstStyle/>
                    <a:p>
                      <a:pPr algn="ctr"/>
                      <a:r>
                        <a:rPr lang="en-US" dirty="0" smtClean="0"/>
                        <a:t>05</a:t>
                      </a:r>
                      <a:endParaRPr lang="en-US" dirty="0"/>
                    </a:p>
                  </a:txBody>
                  <a:tcPr/>
                </a:tc>
                <a:tc>
                  <a:txBody>
                    <a:bodyPr/>
                    <a:lstStyle/>
                    <a:p>
                      <a:pPr algn="ctr"/>
                      <a:r>
                        <a:rPr lang="en-US" dirty="0" smtClean="0"/>
                        <a:t>03</a:t>
                      </a:r>
                      <a:endParaRPr lang="en-US" dirty="0"/>
                    </a:p>
                  </a:txBody>
                  <a:tcPr/>
                </a:tc>
                <a:tc>
                  <a:txBody>
                    <a:bodyPr/>
                    <a:lstStyle/>
                    <a:p>
                      <a:pPr algn="ctr"/>
                      <a:r>
                        <a:rPr lang="en-US" dirty="0" smtClean="0"/>
                        <a:t>0</a:t>
                      </a:r>
                      <a:endParaRPr lang="en-US" dirty="0"/>
                    </a:p>
                  </a:txBody>
                  <a:tcPr/>
                </a:tc>
                <a:tc>
                  <a:txBody>
                    <a:bodyPr/>
                    <a:lstStyle/>
                    <a:p>
                      <a:endParaRPr lang="en-US" dirty="0"/>
                    </a:p>
                  </a:txBody>
                  <a:tcPr/>
                </a:tc>
              </a:tr>
              <a:tr h="370840">
                <a:tc>
                  <a:txBody>
                    <a:bodyPr/>
                    <a:lstStyle/>
                    <a:p>
                      <a:r>
                        <a:rPr lang="en-US" dirty="0" smtClean="0"/>
                        <a:t>Total Period</a:t>
                      </a:r>
                      <a:endParaRPr lang="en-US" dirty="0"/>
                    </a:p>
                  </a:txBody>
                  <a:tcPr/>
                </a:tc>
                <a:tc>
                  <a:txBody>
                    <a:bodyPr/>
                    <a:lstStyle/>
                    <a:p>
                      <a:pPr algn="ctr"/>
                      <a:r>
                        <a:rPr lang="en-US" b="1" dirty="0" smtClean="0"/>
                        <a:t>21</a:t>
                      </a:r>
                      <a:endParaRPr lang="en-US" b="1" dirty="0"/>
                    </a:p>
                  </a:txBody>
                  <a:tcPr/>
                </a:tc>
                <a:tc>
                  <a:txBody>
                    <a:bodyPr/>
                    <a:lstStyle/>
                    <a:p>
                      <a:pPr algn="ctr"/>
                      <a:r>
                        <a:rPr lang="en-US" b="1" dirty="0" smtClean="0"/>
                        <a:t>07</a:t>
                      </a:r>
                      <a:endParaRPr lang="en-US" b="1" dirty="0"/>
                    </a:p>
                  </a:txBody>
                  <a:tcPr/>
                </a:tc>
                <a:tc>
                  <a:txBody>
                    <a:bodyPr/>
                    <a:lstStyle/>
                    <a:p>
                      <a:pPr algn="ctr"/>
                      <a:r>
                        <a:rPr lang="en-US" b="1" dirty="0" smtClean="0"/>
                        <a:t>01</a:t>
                      </a:r>
                      <a:endParaRPr lang="en-US" b="1" dirty="0"/>
                    </a:p>
                  </a:txBody>
                  <a:tcPr/>
                </a:tc>
                <a:tc>
                  <a:txBody>
                    <a:bodyPr/>
                    <a:lstStyle/>
                    <a:p>
                      <a:endParaRPr lang="en-US" dirty="0"/>
                    </a:p>
                  </a:txBody>
                  <a:tcPr/>
                </a:tc>
              </a:tr>
            </a:tbl>
          </a:graphicData>
        </a:graphic>
      </p:graphicFrame>
      <p:graphicFrame>
        <p:nvGraphicFramePr>
          <p:cNvPr id="7" name="Table 6"/>
          <p:cNvGraphicFramePr>
            <a:graphicFrameLocks noGrp="1"/>
          </p:cNvGraphicFramePr>
          <p:nvPr/>
        </p:nvGraphicFramePr>
        <p:xfrm>
          <a:off x="228600" y="5105400"/>
          <a:ext cx="8534399" cy="1569720"/>
        </p:xfrm>
        <a:graphic>
          <a:graphicData uri="http://schemas.openxmlformats.org/drawingml/2006/table">
            <a:tbl>
              <a:tblPr firstRow="1" bandRow="1">
                <a:tableStyleId>{5C22544A-7EE6-4342-B048-85BDC9FD1C3A}</a:tableStyleId>
              </a:tblPr>
              <a:tblGrid>
                <a:gridCol w="3124200"/>
                <a:gridCol w="1066800"/>
                <a:gridCol w="1143000"/>
                <a:gridCol w="990600"/>
                <a:gridCol w="2209799"/>
              </a:tblGrid>
              <a:tr h="370840">
                <a:tc>
                  <a:txBody>
                    <a:bodyPr/>
                    <a:lstStyle/>
                    <a:p>
                      <a:r>
                        <a:rPr lang="en-US" dirty="0" smtClean="0"/>
                        <a:t>Qualifying Service for Pension</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a:p>
                  </a:txBody>
                  <a:tcPr/>
                </a:tc>
              </a:tr>
              <a:tr h="370840">
                <a:tc>
                  <a:txBody>
                    <a:bodyPr/>
                    <a:lstStyle/>
                    <a:p>
                      <a:r>
                        <a:rPr lang="en-US" dirty="0" smtClean="0"/>
                        <a:t>Total Service</a:t>
                      </a:r>
                      <a:endParaRPr lang="en-US" dirty="0"/>
                    </a:p>
                  </a:txBody>
                  <a:tcPr/>
                </a:tc>
                <a:tc>
                  <a:txBody>
                    <a:bodyPr/>
                    <a:lstStyle/>
                    <a:p>
                      <a:pPr algn="ctr"/>
                      <a:r>
                        <a:rPr lang="en-US" b="1" dirty="0" smtClean="0"/>
                        <a:t>11</a:t>
                      </a:r>
                      <a:endParaRPr lang="en-US" b="1" dirty="0"/>
                    </a:p>
                  </a:txBody>
                  <a:tcPr/>
                </a:tc>
                <a:tc>
                  <a:txBody>
                    <a:bodyPr/>
                    <a:lstStyle/>
                    <a:p>
                      <a:pPr algn="ctr"/>
                      <a:r>
                        <a:rPr lang="en-US" b="1" dirty="0" smtClean="0"/>
                        <a:t>04</a:t>
                      </a:r>
                      <a:endParaRPr lang="en-US" b="1" dirty="0"/>
                    </a:p>
                  </a:txBody>
                  <a:tcPr/>
                </a:tc>
                <a:tc>
                  <a:txBody>
                    <a:bodyPr/>
                    <a:lstStyle/>
                    <a:p>
                      <a:pPr algn="ctr"/>
                      <a:r>
                        <a:rPr lang="en-US" b="1" dirty="0" smtClean="0"/>
                        <a:t>34</a:t>
                      </a:r>
                      <a:endParaRPr lang="en-US" b="1" dirty="0"/>
                    </a:p>
                  </a:txBody>
                  <a:tcPr/>
                </a:tc>
                <a:tc>
                  <a:txBody>
                    <a:bodyPr/>
                    <a:lstStyle/>
                    <a:p>
                      <a:endParaRPr lang="en-US"/>
                    </a:p>
                  </a:txBody>
                  <a:tcPr/>
                </a:tc>
              </a:tr>
              <a:tr h="370840">
                <a:tc>
                  <a:txBody>
                    <a:bodyPr/>
                    <a:lstStyle/>
                    <a:p>
                      <a:r>
                        <a:rPr lang="en-US" dirty="0" smtClean="0"/>
                        <a:t>Less</a:t>
                      </a:r>
                      <a:r>
                        <a:rPr lang="en-US" baseline="0" dirty="0" smtClean="0"/>
                        <a:t> non-qualifying Service</a:t>
                      </a:r>
                      <a:endParaRPr lang="en-US" dirty="0"/>
                    </a:p>
                  </a:txBody>
                  <a:tcPr/>
                </a:tc>
                <a:tc>
                  <a:txBody>
                    <a:bodyPr/>
                    <a:lstStyle/>
                    <a:p>
                      <a:pPr algn="ctr"/>
                      <a:r>
                        <a:rPr lang="en-US" b="1" dirty="0" smtClean="0"/>
                        <a:t>21</a:t>
                      </a:r>
                      <a:endParaRPr lang="en-US" b="1" dirty="0"/>
                    </a:p>
                  </a:txBody>
                  <a:tcPr/>
                </a:tc>
                <a:tc>
                  <a:txBody>
                    <a:bodyPr/>
                    <a:lstStyle/>
                    <a:p>
                      <a:pPr algn="ctr"/>
                      <a:r>
                        <a:rPr lang="en-US" b="1" dirty="0" smtClean="0"/>
                        <a:t>07</a:t>
                      </a:r>
                      <a:endParaRPr lang="en-US" b="1" dirty="0"/>
                    </a:p>
                  </a:txBody>
                  <a:tcPr/>
                </a:tc>
                <a:tc>
                  <a:txBody>
                    <a:bodyPr/>
                    <a:lstStyle/>
                    <a:p>
                      <a:pPr algn="ctr"/>
                      <a:r>
                        <a:rPr lang="en-US" b="1" dirty="0" smtClean="0"/>
                        <a:t>01</a:t>
                      </a:r>
                      <a:endParaRPr lang="en-US" b="1" dirty="0"/>
                    </a:p>
                  </a:txBody>
                  <a:tcPr/>
                </a:tc>
                <a:tc>
                  <a:txBody>
                    <a:bodyPr/>
                    <a:lstStyle/>
                    <a:p>
                      <a:endParaRPr lang="en-US"/>
                    </a:p>
                  </a:txBody>
                  <a:tcPr/>
                </a:tc>
              </a:tr>
              <a:tr h="370840">
                <a:tc>
                  <a:txBody>
                    <a:bodyPr/>
                    <a:lstStyle/>
                    <a:p>
                      <a:r>
                        <a:rPr lang="en-US" dirty="0" smtClean="0"/>
                        <a:t>Qualifying Service</a:t>
                      </a:r>
                      <a:endParaRPr lang="en-US" dirty="0"/>
                    </a:p>
                  </a:txBody>
                  <a:tcPr/>
                </a:tc>
                <a:tc>
                  <a:txBody>
                    <a:bodyPr/>
                    <a:lstStyle/>
                    <a:p>
                      <a:pPr algn="ctr"/>
                      <a:r>
                        <a:rPr lang="en-US" sz="2400" b="1" dirty="0" smtClean="0"/>
                        <a:t>20</a:t>
                      </a:r>
                      <a:endParaRPr lang="en-US" sz="2400" b="1" dirty="0"/>
                    </a:p>
                  </a:txBody>
                  <a:tcPr/>
                </a:tc>
                <a:tc>
                  <a:txBody>
                    <a:bodyPr/>
                    <a:lstStyle/>
                    <a:p>
                      <a:pPr algn="ctr"/>
                      <a:r>
                        <a:rPr lang="en-US" sz="2400" b="1" dirty="0" smtClean="0"/>
                        <a:t>08</a:t>
                      </a:r>
                      <a:endParaRPr lang="en-US" sz="2400" b="1" dirty="0"/>
                    </a:p>
                  </a:txBody>
                  <a:tcPr/>
                </a:tc>
                <a:tc>
                  <a:txBody>
                    <a:bodyPr/>
                    <a:lstStyle/>
                    <a:p>
                      <a:pPr algn="ctr"/>
                      <a:r>
                        <a:rPr lang="en-US" sz="2400" b="1" dirty="0" smtClean="0"/>
                        <a:t>32</a:t>
                      </a:r>
                      <a:endParaRPr lang="en-US" sz="2400" b="1" dirty="0"/>
                    </a:p>
                  </a:txBody>
                  <a:tcPr/>
                </a:tc>
                <a:tc>
                  <a:txBody>
                    <a:bodyPr/>
                    <a:lstStyle/>
                    <a:p>
                      <a:r>
                        <a:rPr lang="en-US" b="1" dirty="0" smtClean="0"/>
                        <a:t>Say 65 Half Years</a:t>
                      </a:r>
                      <a:endParaRPr lang="en-US" b="1" dirty="0"/>
                    </a:p>
                  </a:txBody>
                  <a:tcPr/>
                </a:tc>
              </a:tr>
            </a:tbl>
          </a:graphicData>
        </a:graphic>
      </p:graphicFrame>
      <p:sp>
        <p:nvSpPr>
          <p:cNvPr id="8" name="Title 7"/>
          <p:cNvSpPr>
            <a:spLocks noGrp="1"/>
          </p:cNvSpPr>
          <p:nvPr>
            <p:ph type="title"/>
          </p:nvPr>
        </p:nvSpPr>
        <p:spPr>
          <a:xfrm>
            <a:off x="457200" y="0"/>
            <a:ext cx="8229600" cy="762000"/>
          </a:xfrm>
        </p:spPr>
        <p:txBody>
          <a:bodyPr/>
          <a:lstStyle/>
          <a:p>
            <a:pPr algn="l"/>
            <a:r>
              <a:rPr lang="en-US" dirty="0" smtClean="0"/>
              <a:t>Calculation-III</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l"/>
            <a:r>
              <a:rPr lang="en-US" dirty="0" smtClean="0"/>
              <a:t>Calculation-IV</a:t>
            </a:r>
            <a:endParaRPr lang="en-US" dirty="0"/>
          </a:p>
        </p:txBody>
      </p:sp>
      <p:sp>
        <p:nvSpPr>
          <p:cNvPr id="3" name="Content Placeholder 2"/>
          <p:cNvSpPr>
            <a:spLocks noGrp="1"/>
          </p:cNvSpPr>
          <p:nvPr>
            <p:ph idx="1"/>
          </p:nvPr>
        </p:nvSpPr>
        <p:spPr/>
        <p:txBody>
          <a:bodyPr/>
          <a:lstStyle/>
          <a:p>
            <a:endParaRPr lang="en-US" dirty="0"/>
          </a:p>
        </p:txBody>
      </p:sp>
      <p:sp>
        <p:nvSpPr>
          <p:cNvPr id="4" name="Title 1"/>
          <p:cNvSpPr txBox="1">
            <a:spLocks/>
          </p:cNvSpPr>
          <p:nvPr/>
        </p:nvSpPr>
        <p:spPr>
          <a:xfrm>
            <a:off x="0" y="0"/>
            <a:ext cx="8686800" cy="762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5" name="Content Placeholder 3"/>
          <p:cNvGraphicFramePr>
            <a:graphicFrameLocks/>
          </p:cNvGraphicFramePr>
          <p:nvPr/>
        </p:nvGraphicFramePr>
        <p:xfrm>
          <a:off x="152400" y="762000"/>
          <a:ext cx="8534400" cy="1665375"/>
        </p:xfrm>
        <a:graphic>
          <a:graphicData uri="http://schemas.openxmlformats.org/drawingml/2006/table">
            <a:tbl>
              <a:tblPr firstRow="1" bandRow="1">
                <a:tableStyleId>{5C22544A-7EE6-4342-B048-85BDC9FD1C3A}</a:tableStyleId>
              </a:tblPr>
              <a:tblGrid>
                <a:gridCol w="3200400"/>
                <a:gridCol w="1066800"/>
                <a:gridCol w="1143000"/>
                <a:gridCol w="990600"/>
                <a:gridCol w="2133600"/>
              </a:tblGrid>
              <a:tr h="476655">
                <a:tc>
                  <a:txBody>
                    <a:bodyPr/>
                    <a:lstStyle/>
                    <a:p>
                      <a:r>
                        <a:rPr lang="en-US" dirty="0" smtClean="0"/>
                        <a:t>Period Total Service Rendered</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dirty="0"/>
                    </a:p>
                  </a:txBody>
                  <a:tcPr/>
                </a:tc>
              </a:tr>
              <a:tr h="1123545">
                <a:tc>
                  <a:txBody>
                    <a:bodyPr/>
                    <a:lstStyle/>
                    <a:p>
                      <a:r>
                        <a:rPr lang="en-US" dirty="0" smtClean="0"/>
                        <a:t>From  02/01/1975</a:t>
                      </a:r>
                      <a:r>
                        <a:rPr lang="en-US" baseline="0" dirty="0" smtClean="0"/>
                        <a:t> to 31/05/09</a:t>
                      </a:r>
                      <a:endParaRPr lang="en-US" dirty="0"/>
                    </a:p>
                  </a:txBody>
                  <a:tcPr/>
                </a:tc>
                <a:tc>
                  <a:txBody>
                    <a:bodyPr/>
                    <a:lstStyle/>
                    <a:p>
                      <a:pPr algn="ctr"/>
                      <a:r>
                        <a:rPr lang="en-US" u="none" dirty="0" smtClean="0"/>
                        <a:t>31</a:t>
                      </a:r>
                    </a:p>
                    <a:p>
                      <a:pPr algn="ctr"/>
                      <a:r>
                        <a:rPr lang="en-US" u="sng" dirty="0" smtClean="0"/>
                        <a:t>02</a:t>
                      </a:r>
                    </a:p>
                    <a:p>
                      <a:pPr algn="ctr"/>
                      <a:r>
                        <a:rPr lang="en-US" b="1" u="sng" dirty="0" smtClean="0"/>
                        <a:t>29</a:t>
                      </a:r>
                      <a:endParaRPr lang="en-US" b="1" u="sng" dirty="0"/>
                    </a:p>
                  </a:txBody>
                  <a:tcPr/>
                </a:tc>
                <a:tc>
                  <a:txBody>
                    <a:bodyPr/>
                    <a:lstStyle/>
                    <a:p>
                      <a:pPr algn="ctr"/>
                      <a:r>
                        <a:rPr lang="en-US" u="none" dirty="0" smtClean="0"/>
                        <a:t>05</a:t>
                      </a:r>
                    </a:p>
                    <a:p>
                      <a:pPr algn="ctr"/>
                      <a:r>
                        <a:rPr lang="en-US" u="sng" dirty="0" smtClean="0"/>
                        <a:t>01</a:t>
                      </a:r>
                    </a:p>
                    <a:p>
                      <a:pPr algn="ctr"/>
                      <a:r>
                        <a:rPr lang="en-US" b="1" u="sng" dirty="0" smtClean="0"/>
                        <a:t>04</a:t>
                      </a:r>
                      <a:endParaRPr lang="en-US" b="1" u="sng" dirty="0"/>
                    </a:p>
                  </a:txBody>
                  <a:tcPr/>
                </a:tc>
                <a:tc>
                  <a:txBody>
                    <a:bodyPr/>
                    <a:lstStyle/>
                    <a:p>
                      <a:pPr algn="ctr"/>
                      <a:r>
                        <a:rPr lang="en-US" u="none" dirty="0" smtClean="0"/>
                        <a:t>2009</a:t>
                      </a:r>
                    </a:p>
                    <a:p>
                      <a:pPr algn="ctr"/>
                      <a:r>
                        <a:rPr lang="en-US" u="sng" dirty="0" smtClean="0"/>
                        <a:t>1975</a:t>
                      </a:r>
                    </a:p>
                    <a:p>
                      <a:pPr algn="ctr"/>
                      <a:r>
                        <a:rPr lang="en-US" u="sng" dirty="0" smtClean="0"/>
                        <a:t>     </a:t>
                      </a:r>
                      <a:r>
                        <a:rPr lang="en-US" b="1" u="sng" dirty="0" smtClean="0"/>
                        <a:t>34</a:t>
                      </a:r>
                    </a:p>
                    <a:p>
                      <a:pPr algn="ctr"/>
                      <a:endParaRPr lang="en-US" u="none" dirty="0"/>
                    </a:p>
                  </a:txBody>
                  <a:tcPr/>
                </a:tc>
                <a:tc>
                  <a:txBody>
                    <a:bodyPr/>
                    <a:lstStyle/>
                    <a:p>
                      <a:endParaRPr lang="en-US" dirty="0" smtClean="0"/>
                    </a:p>
                    <a:p>
                      <a:endParaRPr lang="en-US" dirty="0" smtClean="0"/>
                    </a:p>
                  </a:txBody>
                  <a:tcPr/>
                </a:tc>
              </a:tr>
            </a:tbl>
          </a:graphicData>
        </a:graphic>
      </p:graphicFrame>
      <p:graphicFrame>
        <p:nvGraphicFramePr>
          <p:cNvPr id="6" name="Table 5"/>
          <p:cNvGraphicFramePr>
            <a:graphicFrameLocks noGrp="1"/>
          </p:cNvGraphicFramePr>
          <p:nvPr/>
        </p:nvGraphicFramePr>
        <p:xfrm>
          <a:off x="152400" y="2590800"/>
          <a:ext cx="8610601" cy="2225040"/>
        </p:xfrm>
        <a:graphic>
          <a:graphicData uri="http://schemas.openxmlformats.org/drawingml/2006/table">
            <a:tbl>
              <a:tblPr firstRow="1" bandRow="1">
                <a:tableStyleId>{5C22544A-7EE6-4342-B048-85BDC9FD1C3A}</a:tableStyleId>
              </a:tblPr>
              <a:tblGrid>
                <a:gridCol w="3200400"/>
                <a:gridCol w="1066800"/>
                <a:gridCol w="1143000"/>
                <a:gridCol w="990600"/>
                <a:gridCol w="2209801"/>
              </a:tblGrid>
              <a:tr h="370840">
                <a:tc>
                  <a:txBody>
                    <a:bodyPr/>
                    <a:lstStyle/>
                    <a:p>
                      <a:r>
                        <a:rPr lang="en-US" dirty="0" smtClean="0"/>
                        <a:t>Non Qualifying Service</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dirty="0"/>
                    </a:p>
                  </a:txBody>
                  <a:tcPr/>
                </a:tc>
              </a:tr>
              <a:tr h="370840">
                <a:tc>
                  <a:txBody>
                    <a:bodyPr/>
                    <a:lstStyle/>
                    <a:p>
                      <a:r>
                        <a:rPr lang="en-US" dirty="0" smtClean="0"/>
                        <a:t>Boy Service</a:t>
                      </a:r>
                      <a:endParaRPr lang="en-US" dirty="0"/>
                    </a:p>
                  </a:txBody>
                  <a:tcPr/>
                </a:tc>
                <a:tc>
                  <a:txBody>
                    <a:bodyPr/>
                    <a:lstStyle/>
                    <a:p>
                      <a:pPr algn="ctr"/>
                      <a:r>
                        <a:rPr lang="en-US" dirty="0" smtClean="0"/>
                        <a:t>20</a:t>
                      </a:r>
                      <a:endParaRPr lang="en-US" dirty="0"/>
                    </a:p>
                  </a:txBody>
                  <a:tcPr/>
                </a:tc>
                <a:tc>
                  <a:txBody>
                    <a:bodyPr/>
                    <a:lstStyle/>
                    <a:p>
                      <a:pPr algn="ctr"/>
                      <a:r>
                        <a:rPr lang="en-US" dirty="0" smtClean="0"/>
                        <a:t>00</a:t>
                      </a:r>
                      <a:endParaRPr lang="en-US" dirty="0"/>
                    </a:p>
                  </a:txBody>
                  <a:tcPr/>
                </a:tc>
                <a:tc>
                  <a:txBody>
                    <a:bodyPr/>
                    <a:lstStyle/>
                    <a:p>
                      <a:pPr algn="ctr"/>
                      <a:r>
                        <a:rPr lang="en-US" dirty="0" smtClean="0"/>
                        <a:t>1</a:t>
                      </a:r>
                      <a:endParaRPr lang="en-US" dirty="0"/>
                    </a:p>
                  </a:txBody>
                  <a:tcPr/>
                </a:tc>
                <a:tc>
                  <a:txBody>
                    <a:bodyPr/>
                    <a:lstStyle/>
                    <a:p>
                      <a:endParaRPr lang="en-US"/>
                    </a:p>
                  </a:txBody>
                  <a:tcPr/>
                </a:tc>
              </a:tr>
              <a:tr h="370840">
                <a:tc>
                  <a:txBody>
                    <a:bodyPr/>
                    <a:lstStyle/>
                    <a:p>
                      <a:r>
                        <a:rPr lang="en-US" dirty="0" smtClean="0"/>
                        <a:t>Period of Suspension</a:t>
                      </a:r>
                      <a:endParaRPr lang="en-US" dirty="0"/>
                    </a:p>
                  </a:txBody>
                  <a:tcPr/>
                </a:tc>
                <a:tc>
                  <a:txBody>
                    <a:bodyPr/>
                    <a:lstStyle/>
                    <a:p>
                      <a:pPr algn="ctr"/>
                      <a:r>
                        <a:rPr lang="en-US" dirty="0" smtClean="0"/>
                        <a:t>14</a:t>
                      </a:r>
                      <a:endParaRPr lang="en-US" dirty="0"/>
                    </a:p>
                  </a:txBody>
                  <a:tcPr/>
                </a:tc>
                <a:tc>
                  <a:txBody>
                    <a:bodyPr/>
                    <a:lstStyle/>
                    <a:p>
                      <a:pPr algn="ctr"/>
                      <a:r>
                        <a:rPr lang="en-US" dirty="0" smtClean="0"/>
                        <a:t>03</a:t>
                      </a:r>
                      <a:endParaRPr lang="en-US" dirty="0"/>
                    </a:p>
                  </a:txBody>
                  <a:tcPr/>
                </a:tc>
                <a:tc>
                  <a:txBody>
                    <a:bodyPr/>
                    <a:lstStyle/>
                    <a:p>
                      <a:pPr algn="ctr"/>
                      <a:r>
                        <a:rPr lang="en-US" dirty="0" smtClean="0"/>
                        <a:t>0</a:t>
                      </a:r>
                      <a:endParaRPr lang="en-US" dirty="0"/>
                    </a:p>
                  </a:txBody>
                  <a:tcPr/>
                </a:tc>
                <a:tc>
                  <a:txBody>
                    <a:bodyPr/>
                    <a:lstStyle/>
                    <a:p>
                      <a:endParaRPr lang="en-US"/>
                    </a:p>
                  </a:txBody>
                  <a:tcPr/>
                </a:tc>
              </a:tr>
              <a:tr h="370840">
                <a:tc>
                  <a:txBody>
                    <a:bodyPr/>
                    <a:lstStyle/>
                    <a:p>
                      <a:r>
                        <a:rPr lang="en-US" dirty="0" err="1" smtClean="0"/>
                        <a:t>Overstayal</a:t>
                      </a:r>
                      <a:r>
                        <a:rPr lang="en-US" dirty="0" smtClean="0"/>
                        <a:t> of Joining Time</a:t>
                      </a:r>
                      <a:endParaRPr lang="en-US" dirty="0"/>
                    </a:p>
                  </a:txBody>
                  <a:tcPr/>
                </a:tc>
                <a:tc>
                  <a:txBody>
                    <a:bodyPr/>
                    <a:lstStyle/>
                    <a:p>
                      <a:pPr algn="ctr"/>
                      <a:r>
                        <a:rPr lang="en-US" dirty="0" smtClean="0"/>
                        <a:t>12</a:t>
                      </a:r>
                      <a:endParaRPr lang="en-US" dirty="0"/>
                    </a:p>
                  </a:txBody>
                  <a:tcPr/>
                </a:tc>
                <a:tc>
                  <a:txBody>
                    <a:bodyPr/>
                    <a:lstStyle/>
                    <a:p>
                      <a:pPr algn="ctr"/>
                      <a:r>
                        <a:rPr lang="en-US" dirty="0" smtClean="0"/>
                        <a:t>00</a:t>
                      </a:r>
                      <a:endParaRPr lang="en-US" dirty="0"/>
                    </a:p>
                  </a:txBody>
                  <a:tcPr/>
                </a:tc>
                <a:tc>
                  <a:txBody>
                    <a:bodyPr/>
                    <a:lstStyle/>
                    <a:p>
                      <a:pPr algn="ctr"/>
                      <a:r>
                        <a:rPr lang="en-US" dirty="0" smtClean="0"/>
                        <a:t>0</a:t>
                      </a:r>
                      <a:endParaRPr lang="en-US" dirty="0"/>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Extraordinary</a:t>
                      </a:r>
                      <a:r>
                        <a:rPr lang="en-US" baseline="0" dirty="0" smtClean="0"/>
                        <a:t> Leave</a:t>
                      </a:r>
                      <a:endParaRPr lang="en-US" dirty="0"/>
                    </a:p>
                  </a:txBody>
                  <a:tcPr/>
                </a:tc>
                <a:tc>
                  <a:txBody>
                    <a:bodyPr/>
                    <a:lstStyle/>
                    <a:p>
                      <a:pPr algn="ctr"/>
                      <a:r>
                        <a:rPr lang="en-US" dirty="0" smtClean="0"/>
                        <a:t>05</a:t>
                      </a:r>
                      <a:endParaRPr lang="en-US" dirty="0"/>
                    </a:p>
                  </a:txBody>
                  <a:tcPr/>
                </a:tc>
                <a:tc>
                  <a:txBody>
                    <a:bodyPr/>
                    <a:lstStyle/>
                    <a:p>
                      <a:pPr algn="ctr"/>
                      <a:r>
                        <a:rPr lang="en-US" dirty="0" smtClean="0"/>
                        <a:t>03</a:t>
                      </a:r>
                      <a:endParaRPr lang="en-US" dirty="0"/>
                    </a:p>
                  </a:txBody>
                  <a:tcPr/>
                </a:tc>
                <a:tc>
                  <a:txBody>
                    <a:bodyPr/>
                    <a:lstStyle/>
                    <a:p>
                      <a:pPr algn="ctr"/>
                      <a:r>
                        <a:rPr lang="en-US" dirty="0" smtClean="0"/>
                        <a:t>0</a:t>
                      </a:r>
                      <a:endParaRPr lang="en-US" dirty="0"/>
                    </a:p>
                  </a:txBody>
                  <a:tcPr/>
                </a:tc>
                <a:tc>
                  <a:txBody>
                    <a:bodyPr/>
                    <a:lstStyle/>
                    <a:p>
                      <a:endParaRPr lang="en-US" dirty="0"/>
                    </a:p>
                  </a:txBody>
                  <a:tcPr/>
                </a:tc>
              </a:tr>
              <a:tr h="370840">
                <a:tc>
                  <a:txBody>
                    <a:bodyPr/>
                    <a:lstStyle/>
                    <a:p>
                      <a:r>
                        <a:rPr lang="en-US" dirty="0" smtClean="0"/>
                        <a:t>Total Period</a:t>
                      </a:r>
                      <a:endParaRPr lang="en-US" dirty="0"/>
                    </a:p>
                  </a:txBody>
                  <a:tcPr/>
                </a:tc>
                <a:tc>
                  <a:txBody>
                    <a:bodyPr/>
                    <a:lstStyle/>
                    <a:p>
                      <a:pPr algn="ctr"/>
                      <a:r>
                        <a:rPr lang="en-US" b="1" dirty="0" smtClean="0"/>
                        <a:t>21</a:t>
                      </a:r>
                      <a:endParaRPr lang="en-US" b="1" dirty="0"/>
                    </a:p>
                  </a:txBody>
                  <a:tcPr/>
                </a:tc>
                <a:tc>
                  <a:txBody>
                    <a:bodyPr/>
                    <a:lstStyle/>
                    <a:p>
                      <a:pPr algn="ctr"/>
                      <a:r>
                        <a:rPr lang="en-US" b="1" dirty="0" smtClean="0"/>
                        <a:t>07</a:t>
                      </a:r>
                      <a:endParaRPr lang="en-US" b="1" dirty="0"/>
                    </a:p>
                  </a:txBody>
                  <a:tcPr/>
                </a:tc>
                <a:tc>
                  <a:txBody>
                    <a:bodyPr/>
                    <a:lstStyle/>
                    <a:p>
                      <a:pPr algn="ctr"/>
                      <a:r>
                        <a:rPr lang="en-US" b="1" dirty="0" smtClean="0"/>
                        <a:t>01</a:t>
                      </a:r>
                      <a:endParaRPr lang="en-US" b="1" dirty="0"/>
                    </a:p>
                  </a:txBody>
                  <a:tcPr/>
                </a:tc>
                <a:tc>
                  <a:txBody>
                    <a:bodyPr/>
                    <a:lstStyle/>
                    <a:p>
                      <a:endParaRPr lang="en-US" dirty="0"/>
                    </a:p>
                  </a:txBody>
                  <a:tcPr/>
                </a:tc>
              </a:tr>
            </a:tbl>
          </a:graphicData>
        </a:graphic>
      </p:graphicFrame>
      <p:graphicFrame>
        <p:nvGraphicFramePr>
          <p:cNvPr id="7" name="Table 6"/>
          <p:cNvGraphicFramePr>
            <a:graphicFrameLocks noGrp="1"/>
          </p:cNvGraphicFramePr>
          <p:nvPr/>
        </p:nvGraphicFramePr>
        <p:xfrm>
          <a:off x="228600" y="5105400"/>
          <a:ext cx="8534399" cy="1569720"/>
        </p:xfrm>
        <a:graphic>
          <a:graphicData uri="http://schemas.openxmlformats.org/drawingml/2006/table">
            <a:tbl>
              <a:tblPr firstRow="1" bandRow="1">
                <a:tableStyleId>{5C22544A-7EE6-4342-B048-85BDC9FD1C3A}</a:tableStyleId>
              </a:tblPr>
              <a:tblGrid>
                <a:gridCol w="3124200"/>
                <a:gridCol w="1066800"/>
                <a:gridCol w="1143000"/>
                <a:gridCol w="990600"/>
                <a:gridCol w="2209799"/>
              </a:tblGrid>
              <a:tr h="370840">
                <a:tc>
                  <a:txBody>
                    <a:bodyPr/>
                    <a:lstStyle/>
                    <a:p>
                      <a:r>
                        <a:rPr lang="en-US" dirty="0" smtClean="0"/>
                        <a:t>Qualifying Service for Pension</a:t>
                      </a:r>
                      <a:endParaRPr lang="en-US" dirty="0"/>
                    </a:p>
                  </a:txBody>
                  <a:tcPr/>
                </a:tc>
                <a:tc>
                  <a:txBody>
                    <a:bodyPr/>
                    <a:lstStyle/>
                    <a:p>
                      <a:r>
                        <a:rPr lang="en-US" dirty="0" smtClean="0"/>
                        <a:t>Days</a:t>
                      </a:r>
                      <a:endParaRPr lang="en-US" dirty="0"/>
                    </a:p>
                  </a:txBody>
                  <a:tcPr/>
                </a:tc>
                <a:tc>
                  <a:txBody>
                    <a:bodyPr/>
                    <a:lstStyle/>
                    <a:p>
                      <a:r>
                        <a:rPr lang="en-US" dirty="0" smtClean="0"/>
                        <a:t>Months</a:t>
                      </a:r>
                      <a:endParaRPr lang="en-US" dirty="0"/>
                    </a:p>
                  </a:txBody>
                  <a:tcPr/>
                </a:tc>
                <a:tc>
                  <a:txBody>
                    <a:bodyPr/>
                    <a:lstStyle/>
                    <a:p>
                      <a:r>
                        <a:rPr lang="en-US" dirty="0" smtClean="0"/>
                        <a:t>Years</a:t>
                      </a:r>
                      <a:endParaRPr lang="en-US" dirty="0"/>
                    </a:p>
                  </a:txBody>
                  <a:tcPr/>
                </a:tc>
                <a:tc>
                  <a:txBody>
                    <a:bodyPr/>
                    <a:lstStyle/>
                    <a:p>
                      <a:endParaRPr lang="en-US"/>
                    </a:p>
                  </a:txBody>
                  <a:tcPr/>
                </a:tc>
              </a:tr>
              <a:tr h="370840">
                <a:tc>
                  <a:txBody>
                    <a:bodyPr/>
                    <a:lstStyle/>
                    <a:p>
                      <a:r>
                        <a:rPr lang="en-US" dirty="0" smtClean="0"/>
                        <a:t>Total Service</a:t>
                      </a:r>
                      <a:endParaRPr lang="en-US" dirty="0"/>
                    </a:p>
                  </a:txBody>
                  <a:tcPr/>
                </a:tc>
                <a:tc>
                  <a:txBody>
                    <a:bodyPr/>
                    <a:lstStyle/>
                    <a:p>
                      <a:pPr algn="ctr"/>
                      <a:r>
                        <a:rPr lang="en-US" b="1" dirty="0" smtClean="0"/>
                        <a:t>29</a:t>
                      </a:r>
                      <a:endParaRPr lang="en-US" b="1" dirty="0"/>
                    </a:p>
                  </a:txBody>
                  <a:tcPr/>
                </a:tc>
                <a:tc>
                  <a:txBody>
                    <a:bodyPr/>
                    <a:lstStyle/>
                    <a:p>
                      <a:pPr algn="ctr"/>
                      <a:r>
                        <a:rPr lang="en-US" b="1" dirty="0" smtClean="0"/>
                        <a:t>04</a:t>
                      </a:r>
                      <a:endParaRPr lang="en-US" b="1" dirty="0"/>
                    </a:p>
                  </a:txBody>
                  <a:tcPr/>
                </a:tc>
                <a:tc>
                  <a:txBody>
                    <a:bodyPr/>
                    <a:lstStyle/>
                    <a:p>
                      <a:pPr algn="ctr"/>
                      <a:r>
                        <a:rPr lang="en-US" b="1" dirty="0" smtClean="0"/>
                        <a:t>34</a:t>
                      </a:r>
                      <a:endParaRPr lang="en-US" b="1" dirty="0"/>
                    </a:p>
                  </a:txBody>
                  <a:tcPr/>
                </a:tc>
                <a:tc>
                  <a:txBody>
                    <a:bodyPr/>
                    <a:lstStyle/>
                    <a:p>
                      <a:endParaRPr lang="en-US"/>
                    </a:p>
                  </a:txBody>
                  <a:tcPr/>
                </a:tc>
              </a:tr>
              <a:tr h="370840">
                <a:tc>
                  <a:txBody>
                    <a:bodyPr/>
                    <a:lstStyle/>
                    <a:p>
                      <a:r>
                        <a:rPr lang="en-US" dirty="0" smtClean="0"/>
                        <a:t>Less</a:t>
                      </a:r>
                      <a:r>
                        <a:rPr lang="en-US" baseline="0" dirty="0" smtClean="0"/>
                        <a:t> non-qualifying Service</a:t>
                      </a:r>
                      <a:endParaRPr lang="en-US" dirty="0"/>
                    </a:p>
                  </a:txBody>
                  <a:tcPr/>
                </a:tc>
                <a:tc>
                  <a:txBody>
                    <a:bodyPr/>
                    <a:lstStyle/>
                    <a:p>
                      <a:pPr algn="ctr"/>
                      <a:r>
                        <a:rPr lang="en-US" b="1" dirty="0" smtClean="0"/>
                        <a:t>21</a:t>
                      </a:r>
                      <a:endParaRPr lang="en-US" b="1" dirty="0"/>
                    </a:p>
                  </a:txBody>
                  <a:tcPr/>
                </a:tc>
                <a:tc>
                  <a:txBody>
                    <a:bodyPr/>
                    <a:lstStyle/>
                    <a:p>
                      <a:pPr algn="ctr"/>
                      <a:r>
                        <a:rPr lang="en-US" b="1" dirty="0" smtClean="0"/>
                        <a:t>07</a:t>
                      </a:r>
                      <a:endParaRPr lang="en-US" b="1" dirty="0"/>
                    </a:p>
                  </a:txBody>
                  <a:tcPr/>
                </a:tc>
                <a:tc>
                  <a:txBody>
                    <a:bodyPr/>
                    <a:lstStyle/>
                    <a:p>
                      <a:pPr algn="ctr"/>
                      <a:r>
                        <a:rPr lang="en-US" b="1" dirty="0" smtClean="0"/>
                        <a:t>01</a:t>
                      </a:r>
                      <a:endParaRPr lang="en-US" b="1" dirty="0"/>
                    </a:p>
                  </a:txBody>
                  <a:tcPr/>
                </a:tc>
                <a:tc>
                  <a:txBody>
                    <a:bodyPr/>
                    <a:lstStyle/>
                    <a:p>
                      <a:endParaRPr lang="en-US"/>
                    </a:p>
                  </a:txBody>
                  <a:tcPr/>
                </a:tc>
              </a:tr>
              <a:tr h="370840">
                <a:tc>
                  <a:txBody>
                    <a:bodyPr/>
                    <a:lstStyle/>
                    <a:p>
                      <a:r>
                        <a:rPr lang="en-US" dirty="0" smtClean="0"/>
                        <a:t>Qualifying Service</a:t>
                      </a:r>
                      <a:endParaRPr lang="en-US" dirty="0"/>
                    </a:p>
                  </a:txBody>
                  <a:tcPr/>
                </a:tc>
                <a:tc>
                  <a:txBody>
                    <a:bodyPr/>
                    <a:lstStyle/>
                    <a:p>
                      <a:pPr algn="ctr"/>
                      <a:r>
                        <a:rPr lang="en-US" sz="2400" b="1" dirty="0" smtClean="0"/>
                        <a:t>08</a:t>
                      </a:r>
                      <a:endParaRPr lang="en-US" sz="2400" b="1" dirty="0"/>
                    </a:p>
                  </a:txBody>
                  <a:tcPr/>
                </a:tc>
                <a:tc>
                  <a:txBody>
                    <a:bodyPr/>
                    <a:lstStyle/>
                    <a:p>
                      <a:pPr algn="ctr"/>
                      <a:r>
                        <a:rPr lang="en-US" sz="2400" b="1" dirty="0" smtClean="0"/>
                        <a:t>09</a:t>
                      </a:r>
                      <a:endParaRPr lang="en-US" sz="2400" b="1" dirty="0"/>
                    </a:p>
                  </a:txBody>
                  <a:tcPr/>
                </a:tc>
                <a:tc>
                  <a:txBody>
                    <a:bodyPr/>
                    <a:lstStyle/>
                    <a:p>
                      <a:pPr algn="ctr"/>
                      <a:r>
                        <a:rPr lang="en-US" sz="2400" b="1" dirty="0" smtClean="0"/>
                        <a:t>32</a:t>
                      </a:r>
                      <a:endParaRPr lang="en-US" sz="2400" b="1" dirty="0"/>
                    </a:p>
                  </a:txBody>
                  <a:tcPr/>
                </a:tc>
                <a:tc>
                  <a:txBody>
                    <a:bodyPr/>
                    <a:lstStyle/>
                    <a:p>
                      <a:r>
                        <a:rPr lang="en-US" b="1" dirty="0" smtClean="0"/>
                        <a:t>Say 66 Half Years</a:t>
                      </a:r>
                      <a:endParaRPr lang="en-US" b="1"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990600"/>
          </a:xfrm>
        </p:spPr>
        <p:txBody>
          <a:bodyPr/>
          <a:lstStyle/>
          <a:p>
            <a:pPr algn="ctr"/>
            <a:r>
              <a:rPr smtClean="0">
                <a:solidFill>
                  <a:schemeClr val="bg1"/>
                </a:solidFill>
              </a:rPr>
              <a:t>Minimum Service Required</a:t>
            </a:r>
            <a:endParaRPr lang="en-US" dirty="0">
              <a:solidFill>
                <a:schemeClr val="bg1"/>
              </a:solidFill>
            </a:endParaRPr>
          </a:p>
        </p:txBody>
      </p:sp>
      <p:sp>
        <p:nvSpPr>
          <p:cNvPr id="3" name="Text Placeholder 2"/>
          <p:cNvSpPr>
            <a:spLocks noGrp="1"/>
          </p:cNvSpPr>
          <p:nvPr>
            <p:ph type="body" idx="1"/>
          </p:nvPr>
        </p:nvSpPr>
        <p:spPr>
          <a:xfrm>
            <a:off x="530352" y="3429000"/>
            <a:ext cx="7772400" cy="3200400"/>
          </a:xfrm>
        </p:spPr>
        <p:txBody>
          <a:bodyPr>
            <a:noAutofit/>
          </a:bodyPr>
          <a:lstStyle/>
          <a:p>
            <a:pPr algn="ctr"/>
            <a:r>
              <a:rPr lang="en-US" sz="6600" dirty="0" smtClean="0"/>
              <a:t>for Grant of pension 10 Years</a:t>
            </a:r>
            <a:endParaRPr lang="en-US" sz="6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851648" cy="1905000"/>
          </a:xfrm>
        </p:spPr>
        <p:txBody>
          <a:bodyPr>
            <a:normAutofit/>
          </a:bodyPr>
          <a:lstStyle/>
          <a:p>
            <a:pPr algn="ctr"/>
            <a:r>
              <a:rPr lang="en-US" sz="4000" dirty="0" smtClean="0">
                <a:solidFill>
                  <a:schemeClr val="tx1"/>
                </a:solidFill>
              </a:rPr>
              <a:t>Death Gratuity to An Employee who dies in harness </a:t>
            </a:r>
            <a:r>
              <a:rPr lang="en-US" sz="4000" dirty="0" smtClean="0">
                <a:solidFill>
                  <a:srgbClr val="3A0408"/>
                </a:solidFill>
              </a:rPr>
              <a:t>.</a:t>
            </a:r>
            <a:endParaRPr lang="en-US" sz="4000" dirty="0">
              <a:solidFill>
                <a:srgbClr val="3A0408"/>
              </a:solidFill>
            </a:endParaRPr>
          </a:p>
        </p:txBody>
      </p:sp>
      <p:sp>
        <p:nvSpPr>
          <p:cNvPr id="3" name="Subtitle 2"/>
          <p:cNvSpPr>
            <a:spLocks noGrp="1"/>
          </p:cNvSpPr>
          <p:nvPr>
            <p:ph type="subTitle" idx="1"/>
          </p:nvPr>
        </p:nvSpPr>
        <p:spPr>
          <a:xfrm>
            <a:off x="228600" y="1828800"/>
            <a:ext cx="8763000" cy="4876800"/>
          </a:xfrm>
        </p:spPr>
        <p:txBody>
          <a:bodyPr/>
          <a:lstStyle/>
          <a:p>
            <a:endParaRPr lang="en-US" dirty="0"/>
          </a:p>
        </p:txBody>
      </p:sp>
      <p:graphicFrame>
        <p:nvGraphicFramePr>
          <p:cNvPr id="4" name="Table 3"/>
          <p:cNvGraphicFramePr>
            <a:graphicFrameLocks noGrp="1"/>
          </p:cNvGraphicFramePr>
          <p:nvPr/>
        </p:nvGraphicFramePr>
        <p:xfrm>
          <a:off x="228600" y="1905000"/>
          <a:ext cx="8763000" cy="4663440"/>
        </p:xfrm>
        <a:graphic>
          <a:graphicData uri="http://schemas.openxmlformats.org/drawingml/2006/table">
            <a:tbl>
              <a:tblPr firstRow="1" bandRow="1">
                <a:tableStyleId>{5C22544A-7EE6-4342-B048-85BDC9FD1C3A}</a:tableStyleId>
              </a:tblPr>
              <a:tblGrid>
                <a:gridCol w="4146777"/>
                <a:gridCol w="4616223"/>
              </a:tblGrid>
              <a:tr h="868680">
                <a:tc>
                  <a:txBody>
                    <a:bodyPr/>
                    <a:lstStyle/>
                    <a:p>
                      <a:r>
                        <a:rPr lang="en-US" sz="2400" dirty="0" smtClean="0"/>
                        <a:t>Qualifying Service</a:t>
                      </a:r>
                      <a:endParaRPr lang="en-US" sz="2400" dirty="0"/>
                    </a:p>
                  </a:txBody>
                  <a:tcPr/>
                </a:tc>
                <a:tc>
                  <a:txBody>
                    <a:bodyPr/>
                    <a:lstStyle/>
                    <a:p>
                      <a:r>
                        <a:rPr lang="en-US" sz="2400" dirty="0" smtClean="0"/>
                        <a:t>Amount of Gratuity </a:t>
                      </a:r>
                    </a:p>
                    <a:p>
                      <a:r>
                        <a:rPr lang="en-US" sz="2400" dirty="0" smtClean="0"/>
                        <a:t>(Max. 3,50,000)</a:t>
                      </a:r>
                      <a:endParaRPr lang="en-US" sz="2400" dirty="0"/>
                    </a:p>
                  </a:txBody>
                  <a:tcPr/>
                </a:tc>
              </a:tr>
              <a:tr h="868680">
                <a:tc>
                  <a:txBody>
                    <a:bodyPr/>
                    <a:lstStyle/>
                    <a:p>
                      <a:r>
                        <a:rPr lang="en-US" dirty="0" smtClean="0"/>
                        <a:t>Less than </a:t>
                      </a:r>
                      <a:r>
                        <a:rPr lang="en-US" baseline="0" dirty="0" smtClean="0"/>
                        <a:t> One Year</a:t>
                      </a:r>
                      <a:endParaRPr lang="en-US" dirty="0"/>
                    </a:p>
                  </a:txBody>
                  <a:tcPr/>
                </a:tc>
                <a:tc>
                  <a:txBody>
                    <a:bodyPr/>
                    <a:lstStyle/>
                    <a:p>
                      <a:r>
                        <a:rPr lang="en-US" dirty="0" smtClean="0"/>
                        <a:t>2 times the emoluments.</a:t>
                      </a:r>
                    </a:p>
                    <a:p>
                      <a:endParaRPr lang="en-US" dirty="0"/>
                    </a:p>
                  </a:txBody>
                  <a:tcPr/>
                </a:tc>
              </a:tr>
              <a:tr h="868680">
                <a:tc>
                  <a:txBody>
                    <a:bodyPr/>
                    <a:lstStyle/>
                    <a:p>
                      <a:r>
                        <a:rPr lang="en-US" dirty="0" smtClean="0"/>
                        <a:t>One Year or More but less the Five Years</a:t>
                      </a:r>
                      <a:endParaRPr lang="en-US" dirty="0"/>
                    </a:p>
                  </a:txBody>
                  <a:tcPr/>
                </a:tc>
                <a:tc>
                  <a:txBody>
                    <a:bodyPr/>
                    <a:lstStyle/>
                    <a:p>
                      <a:r>
                        <a:rPr lang="en-US" dirty="0" smtClean="0"/>
                        <a:t>6 times the emoluments.</a:t>
                      </a:r>
                      <a:endParaRPr lang="en-US" dirty="0"/>
                    </a:p>
                  </a:txBody>
                  <a:tcPr/>
                </a:tc>
              </a:tr>
              <a:tr h="868680">
                <a:tc>
                  <a:txBody>
                    <a:bodyPr/>
                    <a:lstStyle/>
                    <a:p>
                      <a:r>
                        <a:rPr lang="en-US" dirty="0" smtClean="0"/>
                        <a:t>Five Years  and  more up to </a:t>
                      </a:r>
                      <a:r>
                        <a:rPr lang="en-US" sz="3200" dirty="0" smtClean="0"/>
                        <a:t>12</a:t>
                      </a:r>
                      <a:r>
                        <a:rPr lang="en-US" dirty="0" smtClean="0"/>
                        <a:t> years.</a:t>
                      </a:r>
                      <a:endParaRPr lang="en-US" dirty="0"/>
                    </a:p>
                  </a:txBody>
                  <a:tcPr/>
                </a:tc>
                <a:tc>
                  <a:txBody>
                    <a:bodyPr/>
                    <a:lstStyle/>
                    <a:p>
                      <a:r>
                        <a:rPr lang="en-US" dirty="0" smtClean="0"/>
                        <a:t>12 Times the emoluments.</a:t>
                      </a:r>
                      <a:endParaRPr lang="en-US" dirty="0"/>
                    </a:p>
                  </a:txBody>
                  <a:tcPr/>
                </a:tc>
              </a:tr>
              <a:tr h="868680">
                <a:tc>
                  <a:txBody>
                    <a:bodyPr/>
                    <a:lstStyle/>
                    <a:p>
                      <a:r>
                        <a:rPr lang="en-US" dirty="0" smtClean="0"/>
                        <a:t>Above  12 Years</a:t>
                      </a:r>
                      <a:endParaRPr lang="en-US" dirty="0"/>
                    </a:p>
                  </a:txBody>
                  <a:tcPr/>
                </a:tc>
                <a:tc>
                  <a:txBody>
                    <a:bodyPr/>
                    <a:lstStyle/>
                    <a:p>
                      <a:r>
                        <a:rPr lang="en-US" dirty="0" smtClean="0"/>
                        <a:t>Half of the</a:t>
                      </a:r>
                      <a:r>
                        <a:rPr lang="en-US" baseline="0" dirty="0" smtClean="0"/>
                        <a:t> emoluments for each completed six monthly period  of qualifying Service  subject to maximum of 33 times of the emoluments</a:t>
                      </a:r>
                      <a:endParaRPr lang="en-US"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851648" cy="990600"/>
          </a:xfrm>
        </p:spPr>
        <p:txBody>
          <a:bodyPr/>
          <a:lstStyle/>
          <a:p>
            <a:pPr algn="l"/>
            <a:r>
              <a:rPr lang="en-US" dirty="0" smtClean="0"/>
              <a:t>No Gratuity:</a:t>
            </a:r>
            <a:endParaRPr lang="en-US" dirty="0"/>
          </a:p>
        </p:txBody>
      </p:sp>
      <p:sp>
        <p:nvSpPr>
          <p:cNvPr id="3" name="Subtitle 2"/>
          <p:cNvSpPr>
            <a:spLocks noGrp="1"/>
          </p:cNvSpPr>
          <p:nvPr>
            <p:ph type="subTitle" idx="1"/>
          </p:nvPr>
        </p:nvSpPr>
        <p:spPr>
          <a:xfrm>
            <a:off x="304800" y="1143000"/>
            <a:ext cx="8305800" cy="5486400"/>
          </a:xfrm>
        </p:spPr>
        <p:txBody>
          <a:bodyPr>
            <a:normAutofit/>
          </a:bodyPr>
          <a:lstStyle/>
          <a:p>
            <a:pPr algn="l"/>
            <a:r>
              <a:rPr lang="en-US" sz="3000" dirty="0" smtClean="0"/>
              <a:t>No Gratuity under these rules to an employee who is:</a:t>
            </a:r>
          </a:p>
          <a:p>
            <a:pPr marL="514350" indent="-514350" algn="l">
              <a:buFont typeface="Wingdings 2"/>
              <a:buAutoNum type="arabicPeriod"/>
            </a:pPr>
            <a:r>
              <a:rPr lang="en-US" sz="3000" dirty="0" smtClean="0"/>
              <a:t>Dismissed &amp; Removed from Service on account of Misconduct, Insolvency or inefficiency  </a:t>
            </a:r>
          </a:p>
          <a:p>
            <a:pPr marL="514350" indent="-514350" algn="l">
              <a:buAutoNum type="arabicPeriod"/>
            </a:pPr>
            <a:r>
              <a:rPr lang="en-US" sz="3000" dirty="0" smtClean="0"/>
              <a:t>Resigned from Service.</a:t>
            </a:r>
          </a:p>
          <a:p>
            <a:pPr marL="514350" indent="-514350" algn="l">
              <a:buAutoNum type="arabicPeriod"/>
            </a:pPr>
            <a:r>
              <a:rPr lang="en-US" sz="3000" dirty="0" smtClean="0"/>
              <a:t>Probationer      </a:t>
            </a:r>
          </a:p>
          <a:p>
            <a:pPr marL="514350" indent="-514350" algn="l">
              <a:buAutoNum type="arabicPeriod"/>
            </a:pPr>
            <a:r>
              <a:rPr lang="en-US" sz="3000" dirty="0" smtClean="0"/>
              <a:t>Government employee discharged from  Service for failure to pass the examination.</a:t>
            </a:r>
          </a:p>
          <a:p>
            <a:pPr marL="514350" indent="-514350" algn="l">
              <a:buAutoNum type="arabicPeriod"/>
            </a:pPr>
            <a:r>
              <a:rPr lang="en-US" sz="3000" dirty="0" smtClean="0"/>
              <a:t>Reemployed Pensioner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851648" cy="2209800"/>
          </a:xfrm>
        </p:spPr>
        <p:txBody>
          <a:bodyPr>
            <a:normAutofit/>
          </a:bodyPr>
          <a:lstStyle/>
          <a:p>
            <a:pPr algn="ctr"/>
            <a:r>
              <a:rPr lang="en-US" sz="4000" dirty="0" smtClean="0">
                <a:solidFill>
                  <a:srgbClr val="FF0000"/>
                </a:solidFill>
              </a:rPr>
              <a:t>Various Retirement Benefits Available to Punjab Government Employees on Retirement</a:t>
            </a:r>
            <a:endParaRPr lang="en-US" sz="4000" dirty="0">
              <a:solidFill>
                <a:srgbClr val="FF0000"/>
              </a:solidFill>
            </a:endParaRPr>
          </a:p>
        </p:txBody>
      </p:sp>
      <p:sp>
        <p:nvSpPr>
          <p:cNvPr id="3" name="Subtitle 2"/>
          <p:cNvSpPr>
            <a:spLocks noGrp="1"/>
          </p:cNvSpPr>
          <p:nvPr>
            <p:ph type="subTitle" idx="1"/>
          </p:nvPr>
        </p:nvSpPr>
        <p:spPr>
          <a:xfrm>
            <a:off x="533400" y="2438400"/>
            <a:ext cx="7854696" cy="4114800"/>
          </a:xfrm>
        </p:spPr>
        <p:txBody>
          <a:bodyPr>
            <a:normAutofit/>
          </a:bodyPr>
          <a:lstStyle/>
          <a:p>
            <a:pPr marL="514350" indent="-514350" algn="l">
              <a:buAutoNum type="arabicPeriod"/>
            </a:pPr>
            <a:r>
              <a:rPr lang="en-US" sz="4800" dirty="0" smtClean="0"/>
              <a:t>Pension</a:t>
            </a:r>
          </a:p>
          <a:p>
            <a:pPr marL="514350" indent="-514350" algn="l">
              <a:buAutoNum type="arabicPeriod"/>
            </a:pPr>
            <a:r>
              <a:rPr lang="en-US" sz="4800" dirty="0" smtClean="0">
                <a:solidFill>
                  <a:schemeClr val="bg1">
                    <a:lumMod val="95000"/>
                    <a:lumOff val="5000"/>
                  </a:schemeClr>
                </a:solidFill>
              </a:rPr>
              <a:t>Commutation of Pension</a:t>
            </a:r>
          </a:p>
          <a:p>
            <a:pPr marL="514350" indent="-514350" algn="l">
              <a:buAutoNum type="arabicPeriod"/>
            </a:pPr>
            <a:r>
              <a:rPr lang="en-US" sz="4800" dirty="0" smtClean="0">
                <a:solidFill>
                  <a:schemeClr val="bg1">
                    <a:lumMod val="95000"/>
                    <a:lumOff val="5000"/>
                  </a:schemeClr>
                </a:solidFill>
              </a:rPr>
              <a:t>Leave encashment </a:t>
            </a:r>
          </a:p>
          <a:p>
            <a:pPr marL="514350" indent="-514350" algn="l">
              <a:buAutoNum type="arabicPeriod"/>
            </a:pPr>
            <a:r>
              <a:rPr lang="en-US" sz="4800" dirty="0" smtClean="0">
                <a:solidFill>
                  <a:schemeClr val="bg1">
                    <a:lumMod val="95000"/>
                    <a:lumOff val="5000"/>
                  </a:schemeClr>
                </a:solidFill>
              </a:rPr>
              <a:t>Gratuity</a:t>
            </a:r>
            <a:endParaRPr lang="en-US" sz="4800" dirty="0">
              <a:solidFill>
                <a:schemeClr val="bg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3">
                                            <p:txEl>
                                              <p:pRg st="0" end="0"/>
                                            </p:txEl>
                                          </p:spTgt>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3">
                                            <p:txEl>
                                              <p:pRg st="1" end="1"/>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8" presetClass="emph" presetSubtype="0" fill="hold" grpId="0" nodeType="clickEffect">
                                  <p:stCondLst>
                                    <p:cond delay="0"/>
                                  </p:stCondLst>
                                  <p:childTnLst>
                                    <p:animRot by="21600000">
                                      <p:cBhvr>
                                        <p:cTn id="19" dur="2000" fill="hold"/>
                                        <p:tgtEl>
                                          <p:spTgt spid="3">
                                            <p:txEl>
                                              <p:pRg st="2" end="2"/>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8" presetClass="emph" presetSubtype="0" fill="hold" grpId="0" nodeType="clickEffect">
                                  <p:stCondLst>
                                    <p:cond delay="0"/>
                                  </p:stCondLst>
                                  <p:childTnLst>
                                    <p:animRot by="21600000">
                                      <p:cBhvr>
                                        <p:cTn id="23" dur="2000" fill="hold"/>
                                        <p:tgtEl>
                                          <p:spTgt spid="3">
                                            <p:txEl>
                                              <p:pRg st="3" end="3"/>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2" presetClass="exit" presetSubtype="4" fill="hold" grpId="1" nodeType="clickEffect">
                                  <p:stCondLst>
                                    <p:cond delay="0"/>
                                  </p:stCondLst>
                                  <p:childTnLst>
                                    <p:anim calcmode="lin" valueType="num">
                                      <p:cBhvr additive="base">
                                        <p:cTn id="27"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8" dur="500"/>
                                        <p:tgtEl>
                                          <p:spTgt spid="3">
                                            <p:txEl>
                                              <p:pRg st="0" end="0"/>
                                            </p:txEl>
                                          </p:spTgt>
                                        </p:tgtEl>
                                        <p:attrNameLst>
                                          <p:attrName>ppt_y</p:attrName>
                                        </p:attrNameLst>
                                      </p:cBhvr>
                                      <p:tavLst>
                                        <p:tav tm="0">
                                          <p:val>
                                            <p:strVal val="ppt_y"/>
                                          </p:val>
                                        </p:tav>
                                        <p:tav tm="100000">
                                          <p:val>
                                            <p:strVal val="1+ppt_h/2"/>
                                          </p:val>
                                        </p:tav>
                                      </p:tavLst>
                                    </p:anim>
                                    <p:set>
                                      <p:cBhvr>
                                        <p:cTn id="29"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 presetClass="exit" presetSubtype="4" fill="hold" grpId="1" nodeType="clickEffect">
                                  <p:stCondLst>
                                    <p:cond delay="0"/>
                                  </p:stCondLst>
                                  <p:childTnLst>
                                    <p:anim calcmode="lin" valueType="num">
                                      <p:cBhvr additive="base">
                                        <p:cTn id="33"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4" dur="500"/>
                                        <p:tgtEl>
                                          <p:spTgt spid="3">
                                            <p:txEl>
                                              <p:pRg st="1" end="1"/>
                                            </p:txEl>
                                          </p:spTgt>
                                        </p:tgtEl>
                                        <p:attrNameLst>
                                          <p:attrName>ppt_y</p:attrName>
                                        </p:attrNameLst>
                                      </p:cBhvr>
                                      <p:tavLst>
                                        <p:tav tm="0">
                                          <p:val>
                                            <p:strVal val="ppt_y"/>
                                          </p:val>
                                        </p:tav>
                                        <p:tav tm="100000">
                                          <p:val>
                                            <p:strVal val="1+ppt_h/2"/>
                                          </p:val>
                                        </p:tav>
                                      </p:tavLst>
                                    </p:anim>
                                    <p:set>
                                      <p:cBhvr>
                                        <p:cTn id="35"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 presetClass="exit" presetSubtype="4" fill="hold" grpId="1" nodeType="clickEffect">
                                  <p:stCondLst>
                                    <p:cond delay="0"/>
                                  </p:stCondLst>
                                  <p:childTnLst>
                                    <p:anim calcmode="lin" valueType="num">
                                      <p:cBhvr additive="base">
                                        <p:cTn id="39"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0" dur="500"/>
                                        <p:tgtEl>
                                          <p:spTgt spid="3">
                                            <p:txEl>
                                              <p:pRg st="2" end="2"/>
                                            </p:txEl>
                                          </p:spTgt>
                                        </p:tgtEl>
                                        <p:attrNameLst>
                                          <p:attrName>ppt_y</p:attrName>
                                        </p:attrNameLst>
                                      </p:cBhvr>
                                      <p:tavLst>
                                        <p:tav tm="0">
                                          <p:val>
                                            <p:strVal val="ppt_y"/>
                                          </p:val>
                                        </p:tav>
                                        <p:tav tm="100000">
                                          <p:val>
                                            <p:strVal val="1+ppt_h/2"/>
                                          </p:val>
                                        </p:tav>
                                      </p:tavLst>
                                    </p:anim>
                                    <p:set>
                                      <p:cBhvr>
                                        <p:cTn id="41"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2" presetClass="exit" presetSubtype="4" fill="hold" grpId="1" nodeType="clickEffect">
                                  <p:stCondLst>
                                    <p:cond delay="0"/>
                                  </p:stCondLst>
                                  <p:childTnLst>
                                    <p:anim calcmode="lin" valueType="num">
                                      <p:cBhvr additive="base">
                                        <p:cTn id="45"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6" dur="500"/>
                                        <p:tgtEl>
                                          <p:spTgt spid="3">
                                            <p:txEl>
                                              <p:pRg st="3" end="3"/>
                                            </p:txEl>
                                          </p:spTgt>
                                        </p:tgtEl>
                                        <p:attrNameLst>
                                          <p:attrName>ppt_y</p:attrName>
                                        </p:attrNameLst>
                                      </p:cBhvr>
                                      <p:tavLst>
                                        <p:tav tm="0">
                                          <p:val>
                                            <p:strVal val="ppt_y"/>
                                          </p:val>
                                        </p:tav>
                                        <p:tav tm="100000">
                                          <p:val>
                                            <p:strVal val="1+ppt_h/2"/>
                                          </p:val>
                                        </p:tav>
                                      </p:tavLst>
                                    </p:anim>
                                    <p:set>
                                      <p:cBhvr>
                                        <p:cTn id="47"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Pension</a:t>
            </a:r>
            <a:endParaRPr lang="en-US" dirty="0"/>
          </a:p>
        </p:txBody>
      </p:sp>
      <p:sp>
        <p:nvSpPr>
          <p:cNvPr id="3" name="Content Placeholder 2"/>
          <p:cNvSpPr>
            <a:spLocks noGrp="1"/>
          </p:cNvSpPr>
          <p:nvPr>
            <p:ph sz="quarter" idx="1"/>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Full Pension for a period of 33 years or more shall be equal to 50% of the average emoluments of the employee for the last 10 months.</a:t>
            </a:r>
          </a:p>
          <a:p>
            <a:r>
              <a:rPr lang="en-US" dirty="0" smtClean="0"/>
              <a:t>If the service is less than 66 Half years the pension shall be reduced to the proportionate of number of half year service rendered.</a:t>
            </a:r>
          </a:p>
          <a:p>
            <a:pPr>
              <a:buNone/>
            </a:pPr>
            <a:r>
              <a:rPr lang="en-US" dirty="0" smtClean="0"/>
              <a:t>Example if the service is 63 Half years the pension shall be:</a:t>
            </a:r>
          </a:p>
          <a:p>
            <a:pPr>
              <a:buNone/>
            </a:pPr>
            <a:r>
              <a:rPr lang="en-US" dirty="0" smtClean="0"/>
              <a:t>			</a:t>
            </a:r>
            <a:r>
              <a:rPr lang="en-US" dirty="0" smtClean="0">
                <a:solidFill>
                  <a:srgbClr val="FF0000"/>
                </a:solidFill>
              </a:rPr>
              <a:t>( Full pension X 63) / 66</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smtClean="0"/>
              <a:t>Calculation of Average Emoluments:</a:t>
            </a:r>
            <a:br>
              <a:rPr lang="en-US" dirty="0" smtClean="0"/>
            </a:br>
            <a:r>
              <a:rPr lang="en-US" dirty="0" smtClean="0"/>
              <a:t>Rule 6.24</a:t>
            </a:r>
            <a:endParaRPr lang="en-US" dirty="0"/>
          </a:p>
        </p:txBody>
      </p:sp>
      <p:graphicFrame>
        <p:nvGraphicFramePr>
          <p:cNvPr id="4" name="Content Placeholder 3"/>
          <p:cNvGraphicFramePr>
            <a:graphicFrameLocks noGrp="1"/>
          </p:cNvGraphicFramePr>
          <p:nvPr>
            <p:ph sz="quarter" idx="1"/>
          </p:nvPr>
        </p:nvGraphicFramePr>
        <p:xfrm>
          <a:off x="301625" y="1527175"/>
          <a:ext cx="8504240" cy="3479800"/>
        </p:xfrm>
        <a:graphic>
          <a:graphicData uri="http://schemas.openxmlformats.org/drawingml/2006/table">
            <a:tbl>
              <a:tblPr firstRow="1" bandRow="1">
                <a:tableStyleId>{5C22544A-7EE6-4342-B048-85BDC9FD1C3A}</a:tableStyleId>
              </a:tblPr>
              <a:tblGrid>
                <a:gridCol w="2126060"/>
                <a:gridCol w="2126060"/>
                <a:gridCol w="2126060"/>
                <a:gridCol w="2126060"/>
              </a:tblGrid>
              <a:tr h="370840">
                <a:tc>
                  <a:txBody>
                    <a:bodyPr/>
                    <a:lstStyle/>
                    <a:p>
                      <a:pPr algn="ctr"/>
                      <a:r>
                        <a:rPr lang="en-US" dirty="0" smtClean="0"/>
                        <a:t>Period </a:t>
                      </a:r>
                    </a:p>
                    <a:p>
                      <a:pPr algn="ctr"/>
                      <a:r>
                        <a:rPr lang="en-US" dirty="0" smtClean="0"/>
                        <a:t>From:       To</a:t>
                      </a:r>
                      <a:endParaRPr lang="en-US" dirty="0"/>
                    </a:p>
                  </a:txBody>
                  <a:tcPr/>
                </a:tc>
                <a:tc>
                  <a:txBody>
                    <a:bodyPr/>
                    <a:lstStyle/>
                    <a:p>
                      <a:pPr algn="ctr"/>
                      <a:r>
                        <a:rPr lang="en-US" dirty="0" smtClean="0"/>
                        <a:t>Number of Months</a:t>
                      </a:r>
                      <a:endParaRPr lang="en-US" dirty="0"/>
                    </a:p>
                  </a:txBody>
                  <a:tcPr/>
                </a:tc>
                <a:tc>
                  <a:txBody>
                    <a:bodyPr/>
                    <a:lstStyle/>
                    <a:p>
                      <a:pPr algn="ctr"/>
                      <a:r>
                        <a:rPr lang="en-US" dirty="0" smtClean="0"/>
                        <a:t>Emoluments Drawn </a:t>
                      </a:r>
                    </a:p>
                    <a:p>
                      <a:pPr algn="ctr"/>
                      <a:r>
                        <a:rPr lang="en-US" dirty="0" smtClean="0"/>
                        <a:t>( </a:t>
                      </a:r>
                      <a:r>
                        <a:rPr lang="en-US" dirty="0" err="1" smtClean="0"/>
                        <a:t>Pay+DP+IR</a:t>
                      </a:r>
                      <a:r>
                        <a:rPr lang="en-US" dirty="0" smtClean="0"/>
                        <a:t>+</a:t>
                      </a:r>
                    </a:p>
                    <a:p>
                      <a:pPr algn="ctr"/>
                      <a:r>
                        <a:rPr lang="en-US" dirty="0" smtClean="0"/>
                        <a:t>NPA)</a:t>
                      </a:r>
                      <a:endParaRPr lang="en-US" dirty="0"/>
                    </a:p>
                  </a:txBody>
                  <a:tcPr/>
                </a:tc>
                <a:tc>
                  <a:txBody>
                    <a:bodyPr/>
                    <a:lstStyle/>
                    <a:p>
                      <a:pPr algn="ctr"/>
                      <a:r>
                        <a:rPr lang="en-US" dirty="0" smtClean="0"/>
                        <a:t>Product:</a:t>
                      </a:r>
                    </a:p>
                    <a:p>
                      <a:pPr algn="ctr"/>
                      <a:r>
                        <a:rPr lang="en-US" dirty="0" smtClean="0"/>
                        <a:t>Column-II </a:t>
                      </a:r>
                      <a:r>
                        <a:rPr lang="en-US" baseline="0" dirty="0" smtClean="0"/>
                        <a:t> &amp; Column-III</a:t>
                      </a:r>
                      <a:endParaRPr lang="en-US" dirty="0"/>
                    </a:p>
                  </a:txBody>
                  <a:tcPr/>
                </a:tc>
              </a:tr>
              <a:tr h="370840">
                <a:tc>
                  <a:txBody>
                    <a:bodyPr/>
                    <a:lstStyle/>
                    <a:p>
                      <a:pPr algn="ctr"/>
                      <a:r>
                        <a:rPr lang="en-US" dirty="0" smtClean="0"/>
                        <a:t>I</a:t>
                      </a:r>
                      <a:endParaRPr lang="en-US" dirty="0"/>
                    </a:p>
                  </a:txBody>
                  <a:tcPr/>
                </a:tc>
                <a:tc>
                  <a:txBody>
                    <a:bodyPr/>
                    <a:lstStyle/>
                    <a:p>
                      <a:pPr algn="ctr"/>
                      <a:r>
                        <a:rPr lang="en-US" dirty="0" smtClean="0"/>
                        <a:t>II</a:t>
                      </a:r>
                      <a:endParaRPr lang="en-US" dirty="0"/>
                    </a:p>
                  </a:txBody>
                  <a:tcPr/>
                </a:tc>
                <a:tc>
                  <a:txBody>
                    <a:bodyPr/>
                    <a:lstStyle/>
                    <a:p>
                      <a:pPr algn="ctr"/>
                      <a:r>
                        <a:rPr lang="en-US" dirty="0" smtClean="0"/>
                        <a:t>II</a:t>
                      </a:r>
                      <a:endParaRPr lang="en-US" dirty="0"/>
                    </a:p>
                  </a:txBody>
                  <a:tcPr/>
                </a:tc>
                <a:tc>
                  <a:txBody>
                    <a:bodyPr/>
                    <a:lstStyle/>
                    <a:p>
                      <a:pPr algn="ctr"/>
                      <a:r>
                        <a:rPr lang="en-US" dirty="0" smtClean="0"/>
                        <a:t>IV</a:t>
                      </a:r>
                      <a:endParaRPr lang="en-US" dirty="0"/>
                    </a:p>
                  </a:txBody>
                  <a:tcPr/>
                </a:tc>
              </a:tr>
              <a:tr h="370840">
                <a:tc>
                  <a:txBody>
                    <a:bodyPr/>
                    <a:lstStyle/>
                    <a:p>
                      <a:r>
                        <a:rPr lang="en-US" dirty="0" smtClean="0"/>
                        <a:t>1.4.2008 to 31.5.2008</a:t>
                      </a:r>
                      <a:endParaRPr lang="en-US" dirty="0"/>
                    </a:p>
                  </a:txBody>
                  <a:tcPr/>
                </a:tc>
                <a:tc>
                  <a:txBody>
                    <a:bodyPr/>
                    <a:lstStyle/>
                    <a:p>
                      <a:r>
                        <a:rPr lang="en-US" dirty="0" smtClean="0"/>
                        <a:t>2</a:t>
                      </a:r>
                      <a:endParaRPr lang="en-US" dirty="0"/>
                    </a:p>
                  </a:txBody>
                  <a:tcPr/>
                </a:tc>
                <a:tc>
                  <a:txBody>
                    <a:bodyPr/>
                    <a:lstStyle/>
                    <a:p>
                      <a:r>
                        <a:rPr lang="en-US" dirty="0" smtClean="0"/>
                        <a:t>10980 +5490+824</a:t>
                      </a:r>
                      <a:endParaRPr lang="en-US" dirty="0"/>
                    </a:p>
                  </a:txBody>
                  <a:tcPr/>
                </a:tc>
                <a:tc>
                  <a:txBody>
                    <a:bodyPr/>
                    <a:lstStyle/>
                    <a:p>
                      <a:pPr algn="r"/>
                      <a:r>
                        <a:rPr lang="en-US" dirty="0" smtClean="0"/>
                        <a:t>34,588</a:t>
                      </a:r>
                      <a:endParaRPr lang="en-US" dirty="0"/>
                    </a:p>
                  </a:txBody>
                  <a:tcPr/>
                </a:tc>
              </a:tr>
              <a:tr h="370840">
                <a:tc>
                  <a:txBody>
                    <a:bodyPr/>
                    <a:lstStyle/>
                    <a:p>
                      <a:r>
                        <a:rPr lang="en-US" dirty="0" smtClean="0"/>
                        <a:t>1.06.2008 to 31.1.2009</a:t>
                      </a:r>
                      <a:endParaRPr lang="en-US" dirty="0"/>
                    </a:p>
                  </a:txBody>
                  <a:tcPr/>
                </a:tc>
                <a:tc>
                  <a:txBody>
                    <a:bodyPr/>
                    <a:lstStyle/>
                    <a:p>
                      <a:r>
                        <a:rPr lang="en-US" dirty="0" smtClean="0"/>
                        <a:t>8</a:t>
                      </a:r>
                      <a:endParaRPr lang="en-US" dirty="0"/>
                    </a:p>
                  </a:txBody>
                  <a:tcPr/>
                </a:tc>
                <a:tc>
                  <a:txBody>
                    <a:bodyPr/>
                    <a:lstStyle/>
                    <a:p>
                      <a:r>
                        <a:rPr lang="en-US" dirty="0" smtClean="0"/>
                        <a:t>11320+5660+849</a:t>
                      </a:r>
                      <a:endParaRPr lang="en-US" dirty="0"/>
                    </a:p>
                  </a:txBody>
                  <a:tcPr/>
                </a:tc>
                <a:tc>
                  <a:txBody>
                    <a:bodyPr/>
                    <a:lstStyle/>
                    <a:p>
                      <a:pPr algn="r"/>
                      <a:r>
                        <a:rPr lang="en-US" dirty="0" smtClean="0"/>
                        <a:t>142,632</a:t>
                      </a:r>
                      <a:endParaRPr lang="en-US" dirty="0"/>
                    </a:p>
                  </a:txBody>
                  <a:tcPr/>
                </a:tc>
              </a:tr>
              <a:tr h="370840">
                <a:tc>
                  <a:txBody>
                    <a:bodyPr/>
                    <a:lstStyle/>
                    <a:p>
                      <a:endParaRPr lang="en-US"/>
                    </a:p>
                  </a:txBody>
                  <a:tcPr/>
                </a:tc>
                <a:tc>
                  <a:txBody>
                    <a:bodyPr/>
                    <a:lstStyle/>
                    <a:p>
                      <a:endParaRPr lang="en-US"/>
                    </a:p>
                  </a:txBody>
                  <a:tcPr/>
                </a:tc>
                <a:tc>
                  <a:txBody>
                    <a:bodyPr/>
                    <a:lstStyle/>
                    <a:p>
                      <a:r>
                        <a:rPr lang="en-US" dirty="0" smtClean="0"/>
                        <a:t>Total Emoluments</a:t>
                      </a:r>
                      <a:r>
                        <a:rPr lang="en-US" baseline="0" dirty="0" smtClean="0"/>
                        <a:t> for Last 10 months</a:t>
                      </a:r>
                      <a:endParaRPr lang="en-US" dirty="0"/>
                    </a:p>
                  </a:txBody>
                  <a:tcPr/>
                </a:tc>
                <a:tc>
                  <a:txBody>
                    <a:bodyPr/>
                    <a:lstStyle/>
                    <a:p>
                      <a:pPr algn="r"/>
                      <a:r>
                        <a:rPr lang="en-US" dirty="0" smtClean="0"/>
                        <a:t>1,77,220</a:t>
                      </a:r>
                      <a:endParaRPr lang="en-US" dirty="0"/>
                    </a:p>
                  </a:txBody>
                  <a:tcPr/>
                </a:tc>
              </a:tr>
            </a:tbl>
          </a:graphicData>
        </a:graphic>
      </p:graphicFrame>
      <p:sp>
        <p:nvSpPr>
          <p:cNvPr id="6" name="TextBox 5"/>
          <p:cNvSpPr txBox="1"/>
          <p:nvPr/>
        </p:nvSpPr>
        <p:spPr>
          <a:xfrm>
            <a:off x="1295400" y="5257800"/>
            <a:ext cx="6629400" cy="1077218"/>
          </a:xfrm>
          <a:prstGeom prst="rect">
            <a:avLst/>
          </a:prstGeom>
          <a:noFill/>
        </p:spPr>
        <p:txBody>
          <a:bodyPr wrap="square" rtlCol="0">
            <a:spAutoFit/>
          </a:bodyPr>
          <a:lstStyle/>
          <a:p>
            <a:pPr algn="ctr"/>
            <a:r>
              <a:rPr lang="en-US" sz="3200" dirty="0" smtClean="0"/>
              <a:t>Average Emoluments:  1,77,220/10 = 17,722</a:t>
            </a:r>
            <a:endParaRPr lang="en-US" sz="32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28600" y="2819400"/>
            <a:ext cx="8610600" cy="3581400"/>
          </a:xfrm>
        </p:spPr>
        <p:style>
          <a:lnRef idx="2">
            <a:schemeClr val="dk1"/>
          </a:lnRef>
          <a:fillRef idx="1">
            <a:schemeClr val="lt1"/>
          </a:fillRef>
          <a:effectRef idx="0">
            <a:schemeClr val="dk1"/>
          </a:effectRef>
          <a:fontRef idx="minor">
            <a:schemeClr val="dk1"/>
          </a:fontRef>
        </p:style>
        <p:txBody>
          <a:bodyPr/>
          <a:lstStyle/>
          <a:p>
            <a:r>
              <a:rPr lang="en-US" dirty="0" smtClean="0">
                <a:solidFill>
                  <a:srgbClr val="C00000"/>
                </a:solidFill>
                <a:latin typeface="Agency FB" pitchFamily="34" charset="0"/>
              </a:rPr>
              <a:t>50%of the Average Emoluments</a:t>
            </a:r>
          </a:p>
          <a:p>
            <a:r>
              <a:rPr lang="en-US" dirty="0" smtClean="0">
                <a:solidFill>
                  <a:srgbClr val="C00000"/>
                </a:solidFill>
                <a:latin typeface="Agency FB" pitchFamily="34" charset="0"/>
              </a:rPr>
              <a:t>The Full pension if the Qualifying Service is 66 </a:t>
            </a:r>
            <a:r>
              <a:rPr lang="en-US" dirty="0" err="1" smtClean="0">
                <a:solidFill>
                  <a:srgbClr val="C00000"/>
                </a:solidFill>
                <a:latin typeface="Agency FB" pitchFamily="34" charset="0"/>
              </a:rPr>
              <a:t>halfy-earlies</a:t>
            </a:r>
            <a:r>
              <a:rPr lang="en-US" dirty="0" smtClean="0">
                <a:solidFill>
                  <a:srgbClr val="C00000"/>
                </a:solidFill>
                <a:latin typeface="Agency FB" pitchFamily="34" charset="0"/>
              </a:rPr>
              <a:t> or more</a:t>
            </a:r>
          </a:p>
          <a:p>
            <a:r>
              <a:rPr lang="en-US" dirty="0" smtClean="0">
                <a:solidFill>
                  <a:srgbClr val="C00000"/>
                </a:solidFill>
                <a:latin typeface="Agency FB" pitchFamily="34" charset="0"/>
              </a:rPr>
              <a:t>Pension = 8861</a:t>
            </a:r>
          </a:p>
          <a:p>
            <a:endParaRPr lang="en-US" dirty="0" smtClean="0">
              <a:solidFill>
                <a:srgbClr val="C00000"/>
              </a:solidFill>
              <a:latin typeface="Agency FB" pitchFamily="34" charset="0"/>
            </a:endParaRPr>
          </a:p>
          <a:p>
            <a:r>
              <a:rPr lang="en-US" dirty="0" smtClean="0">
                <a:solidFill>
                  <a:srgbClr val="C00000"/>
                </a:solidFill>
                <a:latin typeface="Agency FB" pitchFamily="34" charset="0"/>
              </a:rPr>
              <a:t>If the qualifying service is less than 66 half-</a:t>
            </a:r>
            <a:r>
              <a:rPr lang="en-US" dirty="0" err="1" smtClean="0">
                <a:solidFill>
                  <a:srgbClr val="C00000"/>
                </a:solidFill>
                <a:latin typeface="Agency FB" pitchFamily="34" charset="0"/>
              </a:rPr>
              <a:t>yearlies</a:t>
            </a:r>
            <a:r>
              <a:rPr lang="en-US" dirty="0" smtClean="0">
                <a:solidFill>
                  <a:srgbClr val="C00000"/>
                </a:solidFill>
                <a:latin typeface="Agency FB" pitchFamily="34" charset="0"/>
              </a:rPr>
              <a:t> the pension so fixed will be reduced proportionately:</a:t>
            </a:r>
          </a:p>
          <a:p>
            <a:endParaRPr lang="en-US" dirty="0" smtClean="0">
              <a:solidFill>
                <a:srgbClr val="C00000"/>
              </a:solidFill>
              <a:latin typeface="Agency FB" pitchFamily="34" charset="0"/>
            </a:endParaRPr>
          </a:p>
          <a:p>
            <a:r>
              <a:rPr lang="en-US" dirty="0" smtClean="0">
                <a:solidFill>
                  <a:srgbClr val="C00000"/>
                </a:solidFill>
                <a:latin typeface="Agency FB" pitchFamily="34" charset="0"/>
              </a:rPr>
              <a:t>Pension will be =( 8861x63)/66=8458.22= 8459</a:t>
            </a:r>
          </a:p>
          <a:p>
            <a:r>
              <a:rPr lang="en-US" dirty="0" smtClean="0">
                <a:solidFill>
                  <a:srgbClr val="C00000"/>
                </a:solidFill>
                <a:latin typeface="Agency FB" pitchFamily="34" charset="0"/>
              </a:rPr>
              <a:t>(Rounded to next higher-rupee)</a:t>
            </a:r>
            <a:endParaRPr lang="en-US" dirty="0">
              <a:solidFill>
                <a:srgbClr val="C00000"/>
              </a:solidFill>
              <a:latin typeface="Agency FB" pitchFamily="34" charset="0"/>
            </a:endParaRPr>
          </a:p>
        </p:txBody>
      </p:sp>
      <p:sp>
        <p:nvSpPr>
          <p:cNvPr id="3" name="Title 2"/>
          <p:cNvSpPr>
            <a:spLocks noGrp="1"/>
          </p:cNvSpPr>
          <p:nvPr>
            <p:ph type="ctrTitle"/>
          </p:nvPr>
        </p:nvSpPr>
        <p:spPr>
          <a:xfrm>
            <a:off x="685800" y="381000"/>
            <a:ext cx="7772400" cy="1219200"/>
          </a:xfrm>
        </p:spPr>
        <p:txBody>
          <a:bodyPr>
            <a:normAutofit fontScale="90000"/>
          </a:bodyPr>
          <a:lstStyle/>
          <a:p>
            <a:r>
              <a:rPr lang="en-US" dirty="0" smtClean="0"/>
              <a:t>Calculation of Pension</a:t>
            </a:r>
            <a:br>
              <a:rPr lang="en-US" dirty="0" smtClean="0"/>
            </a:br>
            <a:r>
              <a:rPr lang="en-US" dirty="0" smtClean="0"/>
              <a:t>Rule 6.16</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Gratuity Under rule 6.16AA</a:t>
            </a:r>
            <a:endParaRPr lang="en-US" dirty="0"/>
          </a:p>
        </p:txBody>
      </p:sp>
      <p:sp>
        <p:nvSpPr>
          <p:cNvPr id="3" name="Text Placeholder 2"/>
          <p:cNvSpPr>
            <a:spLocks noGrp="1"/>
          </p:cNvSpPr>
          <p:nvPr>
            <p:ph type="body" idx="2"/>
          </p:nvPr>
        </p:nvSpPr>
        <p:spPr/>
        <p:txBody>
          <a:bodyPr/>
          <a:lstStyle/>
          <a:p>
            <a:r>
              <a:rPr lang="en-US" dirty="0" smtClean="0"/>
              <a:t>The Gratuity Shall be 1/4</a:t>
            </a:r>
            <a:r>
              <a:rPr lang="en-US" baseline="30000" dirty="0" smtClean="0"/>
              <a:t>th</a:t>
            </a:r>
            <a:r>
              <a:rPr lang="en-US" dirty="0" smtClean="0"/>
              <a:t> of the emoluments for each completed six monthly period of qualifying service  subject to a maximum of 16.5 months (for Class I,II,III)and  17.5 Months for Class IV employees, further to the ceiling of 3,50,000 </a:t>
            </a:r>
            <a:endParaRPr lang="en-US" dirty="0"/>
          </a:p>
        </p:txBody>
      </p:sp>
      <p:sp>
        <p:nvSpPr>
          <p:cNvPr id="4" name="Content Placeholder 3"/>
          <p:cNvSpPr>
            <a:spLocks noGrp="1"/>
          </p:cNvSpPr>
          <p:nvPr>
            <p:ph sz="quarter" idx="1"/>
          </p:nvPr>
        </p:nvSpPr>
        <p:spPr>
          <a:xfrm>
            <a:off x="2895600" y="609600"/>
            <a:ext cx="6096000" cy="5410200"/>
          </a:xfrm>
        </p:spPr>
        <p:txBody>
          <a:bodyPr/>
          <a:lstStyle/>
          <a:p>
            <a:pPr>
              <a:buNone/>
            </a:pPr>
            <a:r>
              <a:rPr lang="en-US" dirty="0" smtClean="0"/>
              <a:t>Emoluments for the Gratuity Shall </a:t>
            </a:r>
          </a:p>
          <a:p>
            <a:pPr>
              <a:buNone/>
            </a:pPr>
            <a:r>
              <a:rPr lang="en-US" dirty="0" smtClean="0"/>
              <a:t>Last Pay </a:t>
            </a:r>
            <a:r>
              <a:rPr lang="en-US" dirty="0" err="1" smtClean="0"/>
              <a:t>Drawn+DA</a:t>
            </a:r>
            <a:endParaRPr lang="en-US" dirty="0" smtClean="0"/>
          </a:p>
          <a:p>
            <a:pPr>
              <a:buNone/>
            </a:pPr>
            <a:r>
              <a:rPr lang="en-US" dirty="0" smtClean="0"/>
              <a:t>If an Employee has rendered  a service of 62 half years, his Last Pay is 11,320 his amount of gratuity shall be:</a:t>
            </a:r>
          </a:p>
          <a:p>
            <a:pPr>
              <a:buNone/>
            </a:pPr>
            <a:r>
              <a:rPr lang="en-US" dirty="0" smtClean="0"/>
              <a:t>Emoluments:</a:t>
            </a:r>
          </a:p>
          <a:p>
            <a:pPr>
              <a:buNone/>
            </a:pPr>
            <a:r>
              <a:rPr lang="en-US" dirty="0" smtClean="0"/>
              <a:t>	11320+5660+849+11410=29239</a:t>
            </a:r>
          </a:p>
          <a:p>
            <a:pPr>
              <a:buNone/>
            </a:pPr>
            <a:r>
              <a:rPr lang="en-US" dirty="0" smtClean="0"/>
              <a:t>Amount of Gratuity: 29239X62/4=4,53,205 </a:t>
            </a:r>
          </a:p>
          <a:p>
            <a:pPr>
              <a:buNone/>
            </a:pPr>
            <a:r>
              <a:rPr lang="en-US" dirty="0" smtClean="0">
                <a:solidFill>
                  <a:srgbClr val="FF0000"/>
                </a:solidFill>
              </a:rPr>
              <a:t>Restricted to 3,50,000/-</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87552"/>
          </a:xfrm>
        </p:spPr>
        <p:txBody>
          <a:bodyPr>
            <a:normAutofit fontScale="90000"/>
          </a:bodyPr>
          <a:lstStyle/>
          <a:p>
            <a:r>
              <a:rPr lang="en-US" dirty="0" smtClean="0"/>
              <a:t>Gratuity Payment: to the Family members in case of Death 6.16-B</a:t>
            </a:r>
            <a:endParaRPr lang="en-US" dirty="0"/>
          </a:p>
        </p:txBody>
      </p:sp>
      <p:sp>
        <p:nvSpPr>
          <p:cNvPr id="3" name="Content Placeholder 2"/>
          <p:cNvSpPr>
            <a:spLocks noGrp="1"/>
          </p:cNvSpPr>
          <p:nvPr>
            <p:ph sz="quarter" idx="1"/>
          </p:nvPr>
        </p:nvSpPr>
        <p:spPr>
          <a:xfrm>
            <a:off x="301752" y="1527048"/>
            <a:ext cx="8503920" cy="5178552"/>
          </a:xfrm>
        </p:spPr>
        <p:txBody>
          <a:bodyPr>
            <a:normAutofit lnSpcReduction="10000"/>
          </a:bodyPr>
          <a:lstStyle/>
          <a:p>
            <a:r>
              <a:rPr lang="en-US" dirty="0" smtClean="0"/>
              <a:t>Family Shall include the following relatives: Gratuity shall be distributed equally:</a:t>
            </a:r>
          </a:p>
          <a:p>
            <a:pPr marL="788670" lvl="1" indent="-514350">
              <a:buAutoNum type="romanLcParenBoth"/>
            </a:pPr>
            <a:r>
              <a:rPr lang="en-US" dirty="0" smtClean="0"/>
              <a:t>Wife or wives including judicially separated wife or wives in case of male officer.</a:t>
            </a:r>
          </a:p>
          <a:p>
            <a:pPr marL="788670" lvl="1" indent="-514350">
              <a:buAutoNum type="romanLcParenBoth"/>
            </a:pPr>
            <a:r>
              <a:rPr lang="en-US" dirty="0" smtClean="0"/>
              <a:t>Husband including judicially separated husband in case of female officer</a:t>
            </a:r>
          </a:p>
          <a:p>
            <a:pPr marL="788670" lvl="1" indent="-514350">
              <a:buAutoNum type="romanLcParenBoth"/>
            </a:pPr>
            <a:r>
              <a:rPr lang="en-US" dirty="0" smtClean="0"/>
              <a:t>Sons including step children and adopted children.</a:t>
            </a:r>
          </a:p>
          <a:p>
            <a:pPr marL="788670" lvl="1" indent="-514350">
              <a:buAutoNum type="romanLcParenBoth"/>
            </a:pPr>
            <a:r>
              <a:rPr lang="en-US" dirty="0" smtClean="0"/>
              <a:t>Unmarried and </a:t>
            </a:r>
            <a:r>
              <a:rPr lang="en-US" dirty="0" smtClean="0">
                <a:solidFill>
                  <a:srgbClr val="0070C0"/>
                </a:solidFill>
              </a:rPr>
              <a:t>widowed daughter. (except)</a:t>
            </a:r>
          </a:p>
          <a:p>
            <a:pPr marL="788670" lvl="1" indent="-514350">
              <a:buAutoNum type="romanLcParenBoth"/>
            </a:pPr>
            <a:r>
              <a:rPr lang="en-US" dirty="0" smtClean="0">
                <a:solidFill>
                  <a:srgbClr val="0070C0"/>
                </a:solidFill>
              </a:rPr>
              <a:t>Brother below the age of 18 years unmarried or widowed sister including step brothers and sisters.</a:t>
            </a:r>
          </a:p>
          <a:p>
            <a:pPr marL="788670" lvl="1" indent="-514350">
              <a:buAutoNum type="romanLcParenBoth"/>
            </a:pPr>
            <a:r>
              <a:rPr lang="en-US" dirty="0" smtClean="0">
                <a:solidFill>
                  <a:srgbClr val="0070C0"/>
                </a:solidFill>
              </a:rPr>
              <a:t>Father</a:t>
            </a:r>
          </a:p>
          <a:p>
            <a:pPr marL="788670" lvl="1" indent="-514350">
              <a:buAutoNum type="romanLcParenBoth"/>
            </a:pPr>
            <a:r>
              <a:rPr lang="en-US" dirty="0" smtClean="0">
                <a:solidFill>
                  <a:srgbClr val="0070C0"/>
                </a:solidFill>
              </a:rPr>
              <a:t>Mother (including adopted parents if personal law permits. </a:t>
            </a:r>
          </a:p>
          <a:p>
            <a:pPr marL="788670" lvl="1" indent="-514350">
              <a:buAutoNum type="romanLcParenBoth"/>
            </a:pPr>
            <a:r>
              <a:rPr lang="en-US" dirty="0" smtClean="0">
                <a:solidFill>
                  <a:srgbClr val="0070C0"/>
                </a:solidFill>
              </a:rPr>
              <a:t>Married daughter and </a:t>
            </a:r>
          </a:p>
          <a:p>
            <a:pPr marL="788670" lvl="1" indent="-514350">
              <a:buAutoNum type="romanLcParenBoth"/>
            </a:pPr>
            <a:r>
              <a:rPr lang="en-US" dirty="0" smtClean="0">
                <a:solidFill>
                  <a:srgbClr val="0070C0"/>
                </a:solidFill>
              </a:rPr>
              <a:t>Children of the pre-deceased son.</a:t>
            </a:r>
            <a:r>
              <a:rPr lang="en-US" dirty="0" smtClean="0"/>
              <a:t>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Autofit/>
          </a:bodyPr>
          <a:lstStyle/>
          <a:p>
            <a:pPr algn="l"/>
            <a:r>
              <a:rPr lang="en-US" sz="6000" dirty="0" smtClean="0">
                <a:solidFill>
                  <a:srgbClr val="FF0000"/>
                </a:solidFill>
              </a:rPr>
              <a:t>Terminal Gratuity</a:t>
            </a:r>
            <a:endParaRPr lang="en-US" sz="6000" dirty="0">
              <a:solidFill>
                <a:srgbClr val="FF0000"/>
              </a:solidFill>
            </a:endParaRPr>
          </a:p>
        </p:txBody>
      </p:sp>
      <p:sp>
        <p:nvSpPr>
          <p:cNvPr id="3" name="Content Placeholder 2"/>
          <p:cNvSpPr>
            <a:spLocks noGrp="1"/>
          </p:cNvSpPr>
          <p:nvPr>
            <p:ph sz="quarter" idx="1"/>
          </p:nvPr>
        </p:nvSpPr>
        <p:spPr>
          <a:xfrm>
            <a:off x="301752" y="1295400"/>
            <a:ext cx="8503920" cy="4803648"/>
          </a:xfrm>
        </p:spPr>
        <p:txBody>
          <a:bodyPr>
            <a:normAutofit/>
          </a:bodyPr>
          <a:lstStyle/>
          <a:p>
            <a:pPr>
              <a:buNone/>
            </a:pPr>
            <a:r>
              <a:rPr lang="en-US" sz="4000" dirty="0" smtClean="0"/>
              <a:t>If a Government employee has completed 5 years service, and is discharged from service on account of retrenchment or declared invalid will be eligible for gratuity equal to </a:t>
            </a:r>
            <a:r>
              <a:rPr lang="en-US" sz="4000" dirty="0" smtClean="0">
                <a:solidFill>
                  <a:srgbClr val="3333CC"/>
                </a:solidFill>
              </a:rPr>
              <a:t>1/3</a:t>
            </a:r>
            <a:r>
              <a:rPr lang="en-US" sz="4000" baseline="30000" dirty="0" smtClean="0">
                <a:solidFill>
                  <a:srgbClr val="3333CC"/>
                </a:solidFill>
              </a:rPr>
              <a:t>rd</a:t>
            </a:r>
            <a:r>
              <a:rPr lang="en-US" sz="4000" dirty="0" smtClean="0">
                <a:solidFill>
                  <a:srgbClr val="3333CC"/>
                </a:solidFill>
              </a:rPr>
              <a:t> of a month’s pay for each completed year of service. </a:t>
            </a:r>
            <a:endParaRPr lang="en-US" sz="4000" dirty="0">
              <a:solidFill>
                <a:srgbClr val="3333CC"/>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Death Gratuity</a:t>
            </a:r>
            <a:endParaRPr lang="en-US" dirty="0"/>
          </a:p>
        </p:txBody>
      </p:sp>
      <p:sp>
        <p:nvSpPr>
          <p:cNvPr id="3" name="Content Placeholder 2"/>
          <p:cNvSpPr>
            <a:spLocks noGrp="1"/>
          </p:cNvSpPr>
          <p:nvPr>
            <p:ph sz="quarter" idx="1"/>
          </p:nvPr>
        </p:nvSpPr>
        <p:spPr>
          <a:xfrm>
            <a:off x="301752" y="1527048"/>
            <a:ext cx="8613648" cy="5026152"/>
          </a:xfrm>
        </p:spPr>
        <p:txBody>
          <a:bodyPr/>
          <a:lstStyle/>
          <a:p>
            <a:pPr>
              <a:buNone/>
            </a:pPr>
            <a:r>
              <a:rPr lang="en-US" dirty="0" smtClean="0"/>
              <a:t>Family of a Temporary Government Employee who dies while in service is eligible for death gratuity as under:</a:t>
            </a:r>
          </a:p>
          <a:p>
            <a:pPr marL="514350" indent="-514350">
              <a:buAutoNum type="arabicPeriod"/>
            </a:pPr>
            <a:r>
              <a:rPr lang="en-US" dirty="0" smtClean="0"/>
              <a:t>Death after completion of 1 year but &lt;3 years= One Month’s Pay</a:t>
            </a:r>
          </a:p>
          <a:p>
            <a:pPr marL="514350" indent="-514350">
              <a:buFont typeface="Wingdings 2"/>
              <a:buAutoNum type="arabicPeriod"/>
            </a:pPr>
            <a:r>
              <a:rPr lang="en-US" dirty="0" smtClean="0"/>
              <a:t>Death after completion of 3 year but &lt;5 years= Two Month’s Pay</a:t>
            </a:r>
          </a:p>
          <a:p>
            <a:pPr marL="514350" indent="-514350">
              <a:buFont typeface="Wingdings 2"/>
              <a:buAutoNum type="arabicPeriod"/>
            </a:pPr>
            <a:r>
              <a:rPr lang="en-US" dirty="0" smtClean="0"/>
              <a:t>Death after completion of 5 years or more 3 month’s pay or terminal gratuity as calculated above which ever is more. </a:t>
            </a:r>
          </a:p>
          <a:p>
            <a:pPr marL="514350" indent="-514350">
              <a:buFont typeface="Wingdings 2"/>
              <a:buAutoNum type="arabicPeriod"/>
            </a:pPr>
            <a:endParaRPr lang="en-US" dirty="0" smtClean="0"/>
          </a:p>
          <a:p>
            <a:pPr marL="514350" indent="-514350">
              <a:buAutoNum type="arabicPeriod"/>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smtClean="0"/>
              <a:t>A Government employee who joined in Government service if dies in harness or after retirement  his family is eligible for family pension at the following rates:</a:t>
            </a:r>
            <a:endParaRPr lang="en-US" sz="4000" dirty="0"/>
          </a:p>
        </p:txBody>
      </p:sp>
      <p:sp>
        <p:nvSpPr>
          <p:cNvPr id="2" name="Title 1"/>
          <p:cNvSpPr>
            <a:spLocks noGrp="1"/>
          </p:cNvSpPr>
          <p:nvPr>
            <p:ph type="title"/>
          </p:nvPr>
        </p:nvSpPr>
        <p:spPr/>
        <p:txBody>
          <a:bodyPr/>
          <a:lstStyle/>
          <a:p>
            <a:r>
              <a:rPr lang="en-US" dirty="0" smtClean="0"/>
              <a:t>Family Pension: Rule 6.17</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886200"/>
          <a:ext cx="8229600" cy="16510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Pay in revised</a:t>
                      </a:r>
                      <a:r>
                        <a:rPr lang="en-US" baseline="0" dirty="0" smtClean="0"/>
                        <a:t> Scales</a:t>
                      </a:r>
                      <a:endParaRPr lang="en-US" dirty="0"/>
                    </a:p>
                  </a:txBody>
                  <a:tcPr/>
                </a:tc>
                <a:tc>
                  <a:txBody>
                    <a:bodyPr/>
                    <a:lstStyle/>
                    <a:p>
                      <a:r>
                        <a:rPr lang="en-US" dirty="0" smtClean="0"/>
                        <a:t>Rate of enhanced Family</a:t>
                      </a:r>
                      <a:r>
                        <a:rPr lang="en-US" baseline="0" dirty="0" smtClean="0"/>
                        <a:t> Pension per </a:t>
                      </a:r>
                      <a:r>
                        <a:rPr lang="en-US" baseline="0" dirty="0" err="1" smtClean="0"/>
                        <a:t>Mensum</a:t>
                      </a:r>
                      <a:endParaRPr lang="en-US" dirty="0"/>
                    </a:p>
                  </a:txBody>
                  <a:tcPr/>
                </a:tc>
              </a:tr>
              <a:tr h="370840">
                <a:tc>
                  <a:txBody>
                    <a:bodyPr/>
                    <a:lstStyle/>
                    <a:p>
                      <a:r>
                        <a:rPr lang="en-US" dirty="0" smtClean="0"/>
                        <a:t>Pay </a:t>
                      </a:r>
                      <a:r>
                        <a:rPr lang="en-US" dirty="0" err="1" smtClean="0"/>
                        <a:t>upto</a:t>
                      </a:r>
                      <a:r>
                        <a:rPr lang="en-US" dirty="0" smtClean="0"/>
                        <a:t> Rs. 4,500</a:t>
                      </a:r>
                      <a:endParaRPr lang="en-US" dirty="0"/>
                    </a:p>
                  </a:txBody>
                  <a:tcPr/>
                </a:tc>
                <a:tc>
                  <a:txBody>
                    <a:bodyPr/>
                    <a:lstStyle/>
                    <a:p>
                      <a:r>
                        <a:rPr lang="en-US" dirty="0" smtClean="0"/>
                        <a:t>40% of pay</a:t>
                      </a:r>
                      <a:endParaRPr lang="en-US" dirty="0"/>
                    </a:p>
                  </a:txBody>
                  <a:tcPr/>
                </a:tc>
              </a:tr>
              <a:tr h="370840">
                <a:tc>
                  <a:txBody>
                    <a:bodyPr/>
                    <a:lstStyle/>
                    <a:p>
                      <a:r>
                        <a:rPr lang="en-US" dirty="0" smtClean="0"/>
                        <a:t>Pay Above Rs. 4,500</a:t>
                      </a:r>
                      <a:endParaRPr lang="en-US" dirty="0"/>
                    </a:p>
                  </a:txBody>
                  <a:tcPr/>
                </a:tc>
                <a:tc>
                  <a:txBody>
                    <a:bodyPr/>
                    <a:lstStyle/>
                    <a:p>
                      <a:r>
                        <a:rPr lang="en-US" dirty="0" smtClean="0"/>
                        <a:t>30% of pay subject to minimum of Rs. 1,800</a:t>
                      </a:r>
                      <a:endParaRPr lang="en-US" dirty="0"/>
                    </a:p>
                  </a:txBody>
                  <a:tcPr/>
                </a:tc>
              </a:tr>
            </a:tbl>
          </a:graphicData>
        </a:graphic>
      </p:graphicFrame>
      <p:sp>
        <p:nvSpPr>
          <p:cNvPr id="3" name="Title 2"/>
          <p:cNvSpPr>
            <a:spLocks noGrp="1"/>
          </p:cNvSpPr>
          <p:nvPr>
            <p:ph type="title"/>
          </p:nvPr>
        </p:nvSpPr>
        <p:spPr/>
        <p:txBody>
          <a:bodyPr/>
          <a:lstStyle/>
          <a:p>
            <a:r>
              <a:rPr lang="en-US" dirty="0" smtClean="0"/>
              <a:t>If an Employee dies in Harness:</a:t>
            </a:r>
            <a:endParaRPr lang="en-US" dirty="0"/>
          </a:p>
        </p:txBody>
      </p:sp>
      <p:graphicFrame>
        <p:nvGraphicFramePr>
          <p:cNvPr id="6" name="Content Placeholder 3"/>
          <p:cNvGraphicFramePr>
            <a:graphicFrameLocks/>
          </p:cNvGraphicFramePr>
          <p:nvPr/>
        </p:nvGraphicFramePr>
        <p:xfrm>
          <a:off x="381000" y="1447800"/>
          <a:ext cx="8229600" cy="16510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Pay in revised</a:t>
                      </a:r>
                      <a:r>
                        <a:rPr lang="en-US" baseline="0" dirty="0" smtClean="0"/>
                        <a:t> Scales</a:t>
                      </a:r>
                      <a:endParaRPr lang="en-US" dirty="0"/>
                    </a:p>
                  </a:txBody>
                  <a:tcPr/>
                </a:tc>
                <a:tc>
                  <a:txBody>
                    <a:bodyPr/>
                    <a:lstStyle/>
                    <a:p>
                      <a:r>
                        <a:rPr lang="en-US" dirty="0" smtClean="0"/>
                        <a:t>Rate of enhanced Family</a:t>
                      </a:r>
                      <a:r>
                        <a:rPr lang="en-US" baseline="0" dirty="0" smtClean="0"/>
                        <a:t> Pension per </a:t>
                      </a:r>
                      <a:r>
                        <a:rPr lang="en-US" baseline="0" dirty="0" err="1" smtClean="0"/>
                        <a:t>Mensum</a:t>
                      </a:r>
                      <a:endParaRPr lang="en-US" dirty="0"/>
                    </a:p>
                  </a:txBody>
                  <a:tcPr/>
                </a:tc>
              </a:tr>
              <a:tr h="370840">
                <a:tc>
                  <a:txBody>
                    <a:bodyPr/>
                    <a:lstStyle/>
                    <a:p>
                      <a:r>
                        <a:rPr lang="en-US" dirty="0" smtClean="0"/>
                        <a:t>Pay </a:t>
                      </a:r>
                      <a:r>
                        <a:rPr lang="en-US" dirty="0" err="1" smtClean="0"/>
                        <a:t>upto</a:t>
                      </a:r>
                      <a:r>
                        <a:rPr lang="en-US" dirty="0" smtClean="0"/>
                        <a:t> Rs. 4,500</a:t>
                      </a:r>
                      <a:endParaRPr lang="en-US" dirty="0"/>
                    </a:p>
                  </a:txBody>
                  <a:tcPr/>
                </a:tc>
                <a:tc>
                  <a:txBody>
                    <a:bodyPr/>
                    <a:lstStyle/>
                    <a:p>
                      <a:r>
                        <a:rPr lang="en-US" dirty="0" smtClean="0"/>
                        <a:t>60% of pay</a:t>
                      </a:r>
                      <a:endParaRPr lang="en-US" dirty="0"/>
                    </a:p>
                  </a:txBody>
                  <a:tcPr/>
                </a:tc>
              </a:tr>
              <a:tr h="370840">
                <a:tc>
                  <a:txBody>
                    <a:bodyPr/>
                    <a:lstStyle/>
                    <a:p>
                      <a:r>
                        <a:rPr lang="en-US" dirty="0" smtClean="0"/>
                        <a:t>Pay Above Rs. 4,500</a:t>
                      </a:r>
                      <a:endParaRPr lang="en-US" dirty="0"/>
                    </a:p>
                  </a:txBody>
                  <a:tcPr/>
                </a:tc>
                <a:tc>
                  <a:txBody>
                    <a:bodyPr/>
                    <a:lstStyle/>
                    <a:p>
                      <a:r>
                        <a:rPr lang="en-US" dirty="0" smtClean="0"/>
                        <a:t>50% of pay subject to minimum of Rs. 2,700</a:t>
                      </a:r>
                      <a:endParaRPr lang="en-US" dirty="0"/>
                    </a:p>
                  </a:txBody>
                  <a:tcPr/>
                </a:tc>
              </a:tr>
            </a:tbl>
          </a:graphicData>
        </a:graphic>
      </p:graphicFrame>
      <p:sp>
        <p:nvSpPr>
          <p:cNvPr id="7" name="TextBox 6"/>
          <p:cNvSpPr txBox="1"/>
          <p:nvPr/>
        </p:nvSpPr>
        <p:spPr>
          <a:xfrm>
            <a:off x="685800" y="3429000"/>
            <a:ext cx="3810000" cy="381000"/>
          </a:xfrm>
          <a:prstGeom prst="rect">
            <a:avLst/>
          </a:prstGeom>
          <a:noFill/>
        </p:spPr>
        <p:txBody>
          <a:bodyPr wrap="square" rtlCol="0">
            <a:spAutoFit/>
          </a:bodyPr>
          <a:lstStyle/>
          <a:p>
            <a:r>
              <a:rPr lang="en-US" dirty="0" smtClean="0"/>
              <a:t>In case of Death of a Pensioner:</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style>
          <a:lnRef idx="3">
            <a:schemeClr val="lt1"/>
          </a:lnRef>
          <a:fillRef idx="1">
            <a:schemeClr val="accent2"/>
          </a:fillRef>
          <a:effectRef idx="1">
            <a:schemeClr val="accent2"/>
          </a:effectRef>
          <a:fontRef idx="minor">
            <a:schemeClr val="lt1"/>
          </a:fontRef>
        </p:style>
        <p:txBody>
          <a:bodyPr>
            <a:normAutofit/>
          </a:bodyPr>
          <a:lstStyle/>
          <a:p>
            <a:pPr>
              <a:buNone/>
            </a:pPr>
            <a:r>
              <a:rPr lang="en-US" sz="4000" dirty="0" smtClean="0"/>
              <a:t>No DA is admissible on Family Pension if any member of the family got employment on compassionate ground.</a:t>
            </a:r>
            <a:endParaRPr lang="en-US" sz="4000" dirty="0"/>
          </a:p>
        </p:txBody>
      </p:sp>
      <p:sp>
        <p:nvSpPr>
          <p:cNvPr id="3" name="Title 2"/>
          <p:cNvSpPr>
            <a:spLocks noGrp="1"/>
          </p:cNvSpPr>
          <p:nvPr>
            <p:ph type="title"/>
          </p:nvPr>
        </p:nvSpPr>
        <p:spPr/>
        <p:txBody>
          <a:bodyPr/>
          <a:lstStyle/>
          <a:p>
            <a:r>
              <a:rPr lang="en-US" dirty="0" smtClean="0"/>
              <a:t>DA on Family Pension: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18488"/>
          </a:xfrm>
        </p:spPr>
        <p:txBody>
          <a:bodyPr>
            <a:normAutofit/>
          </a:bodyPr>
          <a:lstStyle/>
          <a:p>
            <a:pPr algn="ctr"/>
            <a:r>
              <a:rPr lang="en-US" dirty="0" smtClean="0">
                <a:solidFill>
                  <a:srgbClr val="FF0000"/>
                </a:solidFill>
              </a:rPr>
              <a:t>General Conditions for Qualifying Service for Pension</a:t>
            </a:r>
            <a:endParaRPr lang="en-US" dirty="0">
              <a:solidFill>
                <a:srgbClr val="FF0000"/>
              </a:solidFill>
            </a:endParaRPr>
          </a:p>
        </p:txBody>
      </p:sp>
      <p:sp>
        <p:nvSpPr>
          <p:cNvPr id="3" name="Content Placeholder 2"/>
          <p:cNvSpPr>
            <a:spLocks noGrp="1"/>
          </p:cNvSpPr>
          <p:nvPr>
            <p:ph idx="1"/>
          </p:nvPr>
        </p:nvSpPr>
        <p:spPr>
          <a:xfrm>
            <a:off x="457200" y="1935480"/>
            <a:ext cx="8229600" cy="4693920"/>
          </a:xfrm>
        </p:spPr>
        <p:txBody>
          <a:bodyPr>
            <a:normAutofit/>
          </a:bodyPr>
          <a:lstStyle/>
          <a:p>
            <a:pPr marL="514350" indent="-514350">
              <a:buAutoNum type="arabicPeriod"/>
            </a:pPr>
            <a:r>
              <a:rPr lang="en-US" sz="4400" dirty="0" smtClean="0"/>
              <a:t>Service Must be under the Government;</a:t>
            </a:r>
          </a:p>
          <a:p>
            <a:pPr marL="514350" indent="-514350">
              <a:buAutoNum type="arabicPeriod"/>
            </a:pPr>
            <a:r>
              <a:rPr lang="en-US" sz="4400" dirty="0" smtClean="0"/>
              <a:t>The employment must be substantive or permanent;</a:t>
            </a:r>
          </a:p>
          <a:p>
            <a:pPr marL="514350" indent="-514350">
              <a:buAutoNum type="arabicPeriod"/>
            </a:pPr>
            <a:r>
              <a:rPr lang="en-US" sz="4400" dirty="0" smtClean="0"/>
              <a:t>The service Must be paid by the Government;</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3">
                                            <p:txEl>
                                              <p:pRg st="0" end="0"/>
                                            </p:txEl>
                                          </p:spTgt>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3">
                                            <p:txEl>
                                              <p:pRg st="1" end="1"/>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8" presetClass="emph" presetSubtype="0" fill="hold" grpId="0" nodeType="clickEffect">
                                  <p:stCondLst>
                                    <p:cond delay="0"/>
                                  </p:stCondLst>
                                  <p:childTnLst>
                                    <p:animRot by="21600000">
                                      <p:cBhvr>
                                        <p:cTn id="19"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AutoNum type="arabicPeriod"/>
            </a:pPr>
            <a:r>
              <a:rPr lang="en-US" dirty="0" smtClean="0"/>
              <a:t>Wife in case of Male employee and Husband in case of female Government employee;</a:t>
            </a:r>
          </a:p>
          <a:p>
            <a:pPr marL="624078" indent="-514350">
              <a:buAutoNum type="arabicPeriod"/>
            </a:pPr>
            <a:r>
              <a:rPr lang="en-US" dirty="0" smtClean="0"/>
              <a:t>Judicially separated wife or husband, separation not being granted on the ground of adultery; provided the marriage took place before the retirement.</a:t>
            </a:r>
          </a:p>
          <a:p>
            <a:pPr marL="624078" indent="-514350">
              <a:buAutoNum type="arabicPeriod"/>
            </a:pPr>
            <a:r>
              <a:rPr lang="en-US" dirty="0" smtClean="0"/>
              <a:t>Sons up-to the age of 25 years</a:t>
            </a:r>
          </a:p>
          <a:p>
            <a:pPr marL="624078" indent="-514350">
              <a:buAutoNum type="arabicPeriod"/>
            </a:pPr>
            <a:r>
              <a:rPr lang="en-US" dirty="0" smtClean="0"/>
              <a:t>Unmarried, widowed, unemployed and divorced daughter no age limit. (3,&amp; 4 will include adopted children)</a:t>
            </a:r>
          </a:p>
          <a:p>
            <a:pPr marL="624078" indent="-514350">
              <a:buAutoNum type="arabicPeriod"/>
            </a:pPr>
            <a:endParaRPr lang="en-US" dirty="0"/>
          </a:p>
        </p:txBody>
      </p:sp>
      <p:sp>
        <p:nvSpPr>
          <p:cNvPr id="3" name="Title 2"/>
          <p:cNvSpPr>
            <a:spLocks noGrp="1"/>
          </p:cNvSpPr>
          <p:nvPr>
            <p:ph type="title"/>
          </p:nvPr>
        </p:nvSpPr>
        <p:spPr/>
        <p:txBody>
          <a:bodyPr>
            <a:normAutofit fontScale="90000"/>
          </a:bodyPr>
          <a:lstStyle/>
          <a:p>
            <a:r>
              <a:rPr lang="en-US" dirty="0" smtClean="0"/>
              <a:t>Family for the purpose of Family Pension:</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224272"/>
          </a:xfrm>
        </p:spPr>
        <p:style>
          <a:lnRef idx="0">
            <a:schemeClr val="dk1"/>
          </a:lnRef>
          <a:fillRef idx="3">
            <a:schemeClr val="dk1"/>
          </a:fillRef>
          <a:effectRef idx="3">
            <a:schemeClr val="dk1"/>
          </a:effectRef>
          <a:fontRef idx="minor">
            <a:schemeClr val="lt1"/>
          </a:fontRef>
        </p:style>
        <p:txBody>
          <a:bodyPr>
            <a:normAutofit/>
          </a:bodyPr>
          <a:lstStyle/>
          <a:p>
            <a:r>
              <a:rPr lang="en-US" dirty="0" smtClean="0"/>
              <a:t>In case of widow or widower </a:t>
            </a:r>
            <a:r>
              <a:rPr lang="en-US" dirty="0" err="1" smtClean="0"/>
              <a:t>upto</a:t>
            </a:r>
            <a:r>
              <a:rPr lang="en-US" dirty="0" smtClean="0"/>
              <a:t> the date of death or re-marriage.</a:t>
            </a:r>
          </a:p>
          <a:p>
            <a:r>
              <a:rPr lang="en-US" dirty="0" smtClean="0"/>
              <a:t>In case of son till he attains the age of 25 years or starts earning his livelihood. </a:t>
            </a:r>
          </a:p>
          <a:p>
            <a:r>
              <a:rPr lang="en-US" dirty="0" smtClean="0"/>
              <a:t>In case of widow, divorced daughter till she got remarried or starts earning her livelihood.</a:t>
            </a:r>
          </a:p>
          <a:p>
            <a:r>
              <a:rPr lang="en-US" dirty="0" smtClean="0"/>
              <a:t>Income criteria for earning livelihood will be Rs. 2620/- per </a:t>
            </a:r>
            <a:r>
              <a:rPr lang="en-US" dirty="0" err="1" smtClean="0"/>
              <a:t>mensem</a:t>
            </a:r>
            <a:r>
              <a:rPr lang="en-US" dirty="0" smtClean="0"/>
              <a:t> or more</a:t>
            </a:r>
          </a:p>
          <a:p>
            <a:r>
              <a:rPr lang="en-US" dirty="0" smtClean="0"/>
              <a:t>If an employee get married after retirement his widow shall be entitled to family pension from the date of his death..</a:t>
            </a:r>
            <a:endParaRPr lang="en-US" dirty="0"/>
          </a:p>
        </p:txBody>
      </p:sp>
      <p:sp>
        <p:nvSpPr>
          <p:cNvPr id="3" name="Title 2"/>
          <p:cNvSpPr>
            <a:spLocks noGrp="1"/>
          </p:cNvSpPr>
          <p:nvPr>
            <p:ph type="title"/>
          </p:nvPr>
        </p:nvSpPr>
        <p:spPr/>
        <p:txBody>
          <a:bodyPr>
            <a:normAutofit fontScale="90000"/>
          </a:bodyPr>
          <a:lstStyle/>
          <a:p>
            <a:r>
              <a:rPr lang="en-US" dirty="0" smtClean="0"/>
              <a:t>Further Pension will be admissible: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AutoNum type="arabicPeriod"/>
            </a:pPr>
            <a:r>
              <a:rPr lang="en-US" dirty="0" smtClean="0"/>
              <a:t>Staff paid from contingencies.</a:t>
            </a:r>
          </a:p>
          <a:p>
            <a:pPr marL="624078" indent="-514350">
              <a:buAutoNum type="arabicPeriod"/>
            </a:pPr>
            <a:r>
              <a:rPr lang="en-US" dirty="0" smtClean="0"/>
              <a:t>Work Charged Staff.</a:t>
            </a:r>
          </a:p>
          <a:p>
            <a:pPr marL="624078" indent="-514350">
              <a:buAutoNum type="arabicPeriod"/>
            </a:pPr>
            <a:r>
              <a:rPr lang="en-US" dirty="0" smtClean="0"/>
              <a:t>Casual </a:t>
            </a:r>
            <a:r>
              <a:rPr lang="en-US" dirty="0" err="1" smtClean="0"/>
              <a:t>labour</a:t>
            </a:r>
            <a:endParaRPr lang="en-US" dirty="0" smtClean="0"/>
          </a:p>
          <a:p>
            <a:pPr marL="624078" indent="-514350">
              <a:buAutoNum type="arabicPeriod"/>
            </a:pPr>
            <a:r>
              <a:rPr lang="en-US" dirty="0" smtClean="0"/>
              <a:t>Contract employees.</a:t>
            </a:r>
          </a:p>
          <a:p>
            <a:pPr marL="624078" indent="-514350">
              <a:buAutoNum type="arabicPeriod"/>
            </a:pPr>
            <a:r>
              <a:rPr lang="en-US" dirty="0" smtClean="0"/>
              <a:t>Employees who joined Government Service on or after 1.1.2004.</a:t>
            </a:r>
          </a:p>
          <a:p>
            <a:pPr marL="624078" indent="-514350">
              <a:buAutoNum type="arabicPeriod"/>
            </a:pPr>
            <a:endParaRPr lang="en-US" dirty="0"/>
          </a:p>
        </p:txBody>
      </p:sp>
      <p:sp>
        <p:nvSpPr>
          <p:cNvPr id="3" name="Title 2"/>
          <p:cNvSpPr>
            <a:spLocks noGrp="1"/>
          </p:cNvSpPr>
          <p:nvPr>
            <p:ph type="title"/>
          </p:nvPr>
        </p:nvSpPr>
        <p:spPr/>
        <p:txBody>
          <a:bodyPr>
            <a:normAutofit fontScale="90000"/>
          </a:bodyPr>
          <a:lstStyle/>
          <a:p>
            <a:r>
              <a:rPr lang="en-US" dirty="0" smtClean="0"/>
              <a:t>Family Pension is not applicable: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AutoNum type="arabicPeriod"/>
            </a:pPr>
            <a:r>
              <a:rPr lang="en-US" dirty="0" err="1" smtClean="0"/>
              <a:t>Upto</a:t>
            </a:r>
            <a:r>
              <a:rPr lang="en-US" dirty="0" smtClean="0"/>
              <a:t> 40% of the total sanctioned pension can be got commuted by an employee any time, without medical examination within one year of his/her retirement or superannuation.</a:t>
            </a:r>
          </a:p>
          <a:p>
            <a:pPr marL="624078" indent="-514350">
              <a:buAutoNum type="arabicPeriod"/>
            </a:pPr>
            <a:r>
              <a:rPr lang="en-US" dirty="0" smtClean="0"/>
              <a:t>If pension is got commuted after one year he/she has to go for a medical examination.</a:t>
            </a:r>
          </a:p>
          <a:p>
            <a:pPr marL="624078" indent="-514350">
              <a:buAutoNum type="arabicPeriod"/>
            </a:pPr>
            <a:r>
              <a:rPr lang="en-US" dirty="0" smtClean="0"/>
              <a:t>The formula for commutation is:</a:t>
            </a:r>
          </a:p>
          <a:p>
            <a:pPr marL="624078" indent="-514350">
              <a:buNone/>
            </a:pPr>
            <a:r>
              <a:rPr lang="en-US" dirty="0" smtClean="0"/>
              <a:t>		40% of pension X Purchase Rate X 12</a:t>
            </a:r>
            <a:endParaRPr lang="en-US" dirty="0"/>
          </a:p>
        </p:txBody>
      </p:sp>
      <p:sp>
        <p:nvSpPr>
          <p:cNvPr id="3" name="Title 2"/>
          <p:cNvSpPr>
            <a:spLocks noGrp="1"/>
          </p:cNvSpPr>
          <p:nvPr>
            <p:ph type="title"/>
          </p:nvPr>
        </p:nvSpPr>
        <p:spPr/>
        <p:txBody>
          <a:bodyPr/>
          <a:lstStyle/>
          <a:p>
            <a:r>
              <a:rPr lang="en-US" dirty="0" smtClean="0"/>
              <a:t>Commutation of Pension</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5376866"/>
        </p:xfrm>
        <a:graphic>
          <a:graphicData uri="http://schemas.openxmlformats.org/drawingml/2006/table">
            <a:tbl>
              <a:tblPr firstRow="1" bandRow="1">
                <a:tableStyleId>{5C22544A-7EE6-4342-B048-85BDC9FD1C3A}</a:tableStyleId>
              </a:tblPr>
              <a:tblGrid>
                <a:gridCol w="2057400"/>
                <a:gridCol w="2057400"/>
                <a:gridCol w="2057400"/>
                <a:gridCol w="2057400"/>
              </a:tblGrid>
              <a:tr h="1412105">
                <a:tc>
                  <a:txBody>
                    <a:bodyPr/>
                    <a:lstStyle/>
                    <a:p>
                      <a:r>
                        <a:rPr lang="en-US" dirty="0" smtClean="0"/>
                        <a:t>Age next birth</a:t>
                      </a:r>
                      <a:endParaRPr lang="en-US" dirty="0"/>
                    </a:p>
                  </a:txBody>
                  <a:tcPr/>
                </a:tc>
                <a:tc>
                  <a:txBody>
                    <a:bodyPr/>
                    <a:lstStyle/>
                    <a:p>
                      <a:r>
                        <a:rPr lang="en-US" dirty="0" smtClean="0"/>
                        <a:t>Commutation value expressed in</a:t>
                      </a:r>
                      <a:r>
                        <a:rPr lang="en-US" baseline="0" dirty="0" smtClean="0"/>
                        <a:t> the number of years purchase</a:t>
                      </a:r>
                      <a:endParaRPr lang="en-US" dirty="0"/>
                    </a:p>
                  </a:txBody>
                  <a:tcPr/>
                </a:tc>
                <a:tc>
                  <a:txBody>
                    <a:bodyPr/>
                    <a:lstStyle/>
                    <a:p>
                      <a:r>
                        <a:rPr lang="en-US" dirty="0" smtClean="0"/>
                        <a:t>Age next birth</a:t>
                      </a:r>
                      <a:endParaRPr lang="en-US" dirty="0"/>
                    </a:p>
                  </a:txBody>
                  <a:tcPr/>
                </a:tc>
                <a:tc>
                  <a:txBody>
                    <a:bodyPr/>
                    <a:lstStyle/>
                    <a:p>
                      <a:r>
                        <a:rPr lang="en-US" dirty="0" smtClean="0"/>
                        <a:t>Commutation value expressed in</a:t>
                      </a:r>
                      <a:r>
                        <a:rPr lang="en-US" baseline="0" dirty="0" smtClean="0"/>
                        <a:t> the number of years purchase</a:t>
                      </a:r>
                      <a:endParaRPr lang="en-US" dirty="0"/>
                    </a:p>
                  </a:txBody>
                  <a:tcPr/>
                </a:tc>
              </a:tr>
              <a:tr h="440529">
                <a:tc>
                  <a:txBody>
                    <a:bodyPr/>
                    <a:lstStyle/>
                    <a:p>
                      <a:pPr algn="ctr"/>
                      <a:r>
                        <a:rPr lang="en-US" dirty="0" smtClean="0"/>
                        <a:t>52</a:t>
                      </a:r>
                      <a:endParaRPr lang="en-US" dirty="0"/>
                    </a:p>
                  </a:txBody>
                  <a:tcPr/>
                </a:tc>
                <a:tc>
                  <a:txBody>
                    <a:bodyPr/>
                    <a:lstStyle/>
                    <a:p>
                      <a:pPr algn="ctr"/>
                      <a:r>
                        <a:rPr lang="en-US" dirty="0" smtClean="0"/>
                        <a:t>12.66</a:t>
                      </a:r>
                      <a:endParaRPr lang="en-US" dirty="0"/>
                    </a:p>
                  </a:txBody>
                  <a:tcPr/>
                </a:tc>
                <a:tc>
                  <a:txBody>
                    <a:bodyPr/>
                    <a:lstStyle/>
                    <a:p>
                      <a:pPr algn="ctr"/>
                      <a:r>
                        <a:rPr lang="en-US" dirty="0" smtClean="0"/>
                        <a:t>61</a:t>
                      </a:r>
                      <a:endParaRPr lang="en-US" dirty="0"/>
                    </a:p>
                  </a:txBody>
                  <a:tcPr/>
                </a:tc>
                <a:tc>
                  <a:txBody>
                    <a:bodyPr/>
                    <a:lstStyle/>
                    <a:p>
                      <a:pPr algn="ctr"/>
                      <a:r>
                        <a:rPr lang="en-US" dirty="0" smtClean="0"/>
                        <a:t>09.81</a:t>
                      </a:r>
                      <a:endParaRPr lang="en-US" dirty="0"/>
                    </a:p>
                  </a:txBody>
                  <a:tcPr/>
                </a:tc>
              </a:tr>
              <a:tr h="440529">
                <a:tc>
                  <a:txBody>
                    <a:bodyPr/>
                    <a:lstStyle/>
                    <a:p>
                      <a:pPr algn="ctr"/>
                      <a:r>
                        <a:rPr lang="en-US" dirty="0" smtClean="0"/>
                        <a:t>53</a:t>
                      </a:r>
                      <a:endParaRPr lang="en-US" dirty="0"/>
                    </a:p>
                  </a:txBody>
                  <a:tcPr/>
                </a:tc>
                <a:tc>
                  <a:txBody>
                    <a:bodyPr/>
                    <a:lstStyle/>
                    <a:p>
                      <a:pPr algn="ctr"/>
                      <a:r>
                        <a:rPr lang="en-US" dirty="0" smtClean="0"/>
                        <a:t>12.35</a:t>
                      </a:r>
                      <a:endParaRPr lang="en-US" dirty="0"/>
                    </a:p>
                  </a:txBody>
                  <a:tcPr/>
                </a:tc>
                <a:tc>
                  <a:txBody>
                    <a:bodyPr/>
                    <a:lstStyle/>
                    <a:p>
                      <a:pPr algn="ctr"/>
                      <a:r>
                        <a:rPr lang="en-US" dirty="0" smtClean="0"/>
                        <a:t>62</a:t>
                      </a:r>
                      <a:endParaRPr lang="en-US" dirty="0"/>
                    </a:p>
                  </a:txBody>
                  <a:tcPr/>
                </a:tc>
                <a:tc>
                  <a:txBody>
                    <a:bodyPr/>
                    <a:lstStyle/>
                    <a:p>
                      <a:pPr algn="ctr"/>
                      <a:r>
                        <a:rPr lang="en-US" dirty="0" smtClean="0"/>
                        <a:t>09.48</a:t>
                      </a:r>
                      <a:endParaRPr lang="en-US" dirty="0"/>
                    </a:p>
                  </a:txBody>
                  <a:tcPr/>
                </a:tc>
              </a:tr>
              <a:tr h="440529">
                <a:tc>
                  <a:txBody>
                    <a:bodyPr/>
                    <a:lstStyle/>
                    <a:p>
                      <a:pPr algn="ctr"/>
                      <a:r>
                        <a:rPr lang="en-US" dirty="0" smtClean="0"/>
                        <a:t>54</a:t>
                      </a:r>
                      <a:endParaRPr lang="en-US" dirty="0"/>
                    </a:p>
                  </a:txBody>
                  <a:tcPr/>
                </a:tc>
                <a:tc>
                  <a:txBody>
                    <a:bodyPr/>
                    <a:lstStyle/>
                    <a:p>
                      <a:pPr algn="ctr"/>
                      <a:r>
                        <a:rPr lang="en-US" dirty="0" smtClean="0"/>
                        <a:t>12.05</a:t>
                      </a:r>
                      <a:endParaRPr lang="en-US" dirty="0"/>
                    </a:p>
                  </a:txBody>
                  <a:tcPr/>
                </a:tc>
                <a:tc>
                  <a:txBody>
                    <a:bodyPr/>
                    <a:lstStyle/>
                    <a:p>
                      <a:pPr algn="ctr"/>
                      <a:r>
                        <a:rPr lang="en-US" dirty="0" smtClean="0"/>
                        <a:t>63</a:t>
                      </a:r>
                      <a:endParaRPr lang="en-US" dirty="0"/>
                    </a:p>
                  </a:txBody>
                  <a:tcPr/>
                </a:tc>
                <a:tc>
                  <a:txBody>
                    <a:bodyPr/>
                    <a:lstStyle/>
                    <a:p>
                      <a:pPr algn="ctr"/>
                      <a:r>
                        <a:rPr lang="en-US" dirty="0" smtClean="0"/>
                        <a:t>09.15</a:t>
                      </a:r>
                      <a:endParaRPr lang="en-US" dirty="0"/>
                    </a:p>
                  </a:txBody>
                  <a:tcPr/>
                </a:tc>
              </a:tr>
              <a:tr h="440529">
                <a:tc>
                  <a:txBody>
                    <a:bodyPr/>
                    <a:lstStyle/>
                    <a:p>
                      <a:pPr algn="ctr"/>
                      <a:r>
                        <a:rPr lang="en-US" dirty="0" smtClean="0"/>
                        <a:t>55</a:t>
                      </a:r>
                      <a:endParaRPr lang="en-US" dirty="0"/>
                    </a:p>
                  </a:txBody>
                  <a:tcPr/>
                </a:tc>
                <a:tc>
                  <a:txBody>
                    <a:bodyPr/>
                    <a:lstStyle/>
                    <a:p>
                      <a:pPr algn="ctr"/>
                      <a:r>
                        <a:rPr lang="en-US" dirty="0" smtClean="0"/>
                        <a:t>11.73</a:t>
                      </a:r>
                      <a:endParaRPr lang="en-US" dirty="0"/>
                    </a:p>
                  </a:txBody>
                  <a:tcPr/>
                </a:tc>
                <a:tc>
                  <a:txBody>
                    <a:bodyPr/>
                    <a:lstStyle/>
                    <a:p>
                      <a:pPr algn="ctr"/>
                      <a:r>
                        <a:rPr lang="en-US" dirty="0" smtClean="0"/>
                        <a:t>64</a:t>
                      </a:r>
                      <a:endParaRPr lang="en-US" dirty="0"/>
                    </a:p>
                  </a:txBody>
                  <a:tcPr/>
                </a:tc>
                <a:tc>
                  <a:txBody>
                    <a:bodyPr/>
                    <a:lstStyle/>
                    <a:p>
                      <a:pPr algn="ctr"/>
                      <a:r>
                        <a:rPr lang="en-US" dirty="0" smtClean="0"/>
                        <a:t>08.82</a:t>
                      </a:r>
                      <a:endParaRPr lang="en-US" dirty="0"/>
                    </a:p>
                  </a:txBody>
                  <a:tcPr/>
                </a:tc>
              </a:tr>
              <a:tr h="440529">
                <a:tc>
                  <a:txBody>
                    <a:bodyPr/>
                    <a:lstStyle/>
                    <a:p>
                      <a:pPr algn="ctr"/>
                      <a:r>
                        <a:rPr lang="en-US" dirty="0" smtClean="0"/>
                        <a:t>56</a:t>
                      </a:r>
                      <a:endParaRPr lang="en-US" dirty="0"/>
                    </a:p>
                  </a:txBody>
                  <a:tcPr/>
                </a:tc>
                <a:tc>
                  <a:txBody>
                    <a:bodyPr/>
                    <a:lstStyle/>
                    <a:p>
                      <a:pPr algn="ctr"/>
                      <a:r>
                        <a:rPr lang="en-US" dirty="0" smtClean="0"/>
                        <a:t>11.42</a:t>
                      </a:r>
                      <a:endParaRPr lang="en-US" dirty="0"/>
                    </a:p>
                  </a:txBody>
                  <a:tcPr/>
                </a:tc>
                <a:tc>
                  <a:txBody>
                    <a:bodyPr/>
                    <a:lstStyle/>
                    <a:p>
                      <a:pPr algn="ctr"/>
                      <a:r>
                        <a:rPr lang="en-US" dirty="0" smtClean="0"/>
                        <a:t>65</a:t>
                      </a:r>
                      <a:endParaRPr lang="en-US" dirty="0"/>
                    </a:p>
                  </a:txBody>
                  <a:tcPr/>
                </a:tc>
                <a:tc>
                  <a:txBody>
                    <a:bodyPr/>
                    <a:lstStyle/>
                    <a:p>
                      <a:pPr algn="ctr"/>
                      <a:r>
                        <a:rPr lang="en-US" dirty="0" smtClean="0"/>
                        <a:t>08.50</a:t>
                      </a:r>
                      <a:endParaRPr lang="en-US" dirty="0"/>
                    </a:p>
                  </a:txBody>
                  <a:tcPr/>
                </a:tc>
              </a:tr>
              <a:tr h="440529">
                <a:tc>
                  <a:txBody>
                    <a:bodyPr/>
                    <a:lstStyle/>
                    <a:p>
                      <a:pPr algn="ctr"/>
                      <a:r>
                        <a:rPr lang="en-US" dirty="0" smtClean="0"/>
                        <a:t>57</a:t>
                      </a:r>
                      <a:endParaRPr lang="en-US" dirty="0"/>
                    </a:p>
                  </a:txBody>
                  <a:tcPr/>
                </a:tc>
                <a:tc>
                  <a:txBody>
                    <a:bodyPr/>
                    <a:lstStyle/>
                    <a:p>
                      <a:pPr algn="ctr"/>
                      <a:r>
                        <a:rPr lang="en-US" dirty="0" smtClean="0"/>
                        <a:t>11.10</a:t>
                      </a:r>
                      <a:endParaRPr lang="en-US" dirty="0"/>
                    </a:p>
                  </a:txBody>
                  <a:tcPr/>
                </a:tc>
                <a:tc>
                  <a:txBody>
                    <a:bodyPr/>
                    <a:lstStyle/>
                    <a:p>
                      <a:pPr algn="ctr"/>
                      <a:r>
                        <a:rPr lang="en-US" dirty="0" smtClean="0"/>
                        <a:t>66</a:t>
                      </a:r>
                      <a:endParaRPr lang="en-US" dirty="0"/>
                    </a:p>
                  </a:txBody>
                  <a:tcPr/>
                </a:tc>
                <a:tc>
                  <a:txBody>
                    <a:bodyPr/>
                    <a:lstStyle/>
                    <a:p>
                      <a:pPr algn="ctr"/>
                      <a:r>
                        <a:rPr lang="en-US" dirty="0" smtClean="0"/>
                        <a:t>08.17</a:t>
                      </a:r>
                      <a:endParaRPr lang="en-US" dirty="0"/>
                    </a:p>
                  </a:txBody>
                  <a:tcPr/>
                </a:tc>
              </a:tr>
              <a:tr h="440529">
                <a:tc>
                  <a:txBody>
                    <a:bodyPr/>
                    <a:lstStyle/>
                    <a:p>
                      <a:pPr algn="ctr"/>
                      <a:r>
                        <a:rPr lang="en-US" dirty="0" smtClean="0"/>
                        <a:t>58</a:t>
                      </a:r>
                      <a:endParaRPr lang="en-US" dirty="0"/>
                    </a:p>
                  </a:txBody>
                  <a:tcPr/>
                </a:tc>
                <a:tc>
                  <a:txBody>
                    <a:bodyPr/>
                    <a:lstStyle/>
                    <a:p>
                      <a:pPr algn="ctr"/>
                      <a:r>
                        <a:rPr lang="en-US" dirty="0" smtClean="0"/>
                        <a:t>10.78</a:t>
                      </a:r>
                      <a:endParaRPr lang="en-US" dirty="0"/>
                    </a:p>
                  </a:txBody>
                  <a:tcPr/>
                </a:tc>
                <a:tc>
                  <a:txBody>
                    <a:bodyPr/>
                    <a:lstStyle/>
                    <a:p>
                      <a:pPr algn="ctr"/>
                      <a:r>
                        <a:rPr lang="en-US" dirty="0" smtClean="0"/>
                        <a:t>67</a:t>
                      </a:r>
                      <a:endParaRPr lang="en-US" dirty="0"/>
                    </a:p>
                  </a:txBody>
                  <a:tcPr/>
                </a:tc>
                <a:tc>
                  <a:txBody>
                    <a:bodyPr/>
                    <a:lstStyle/>
                    <a:p>
                      <a:pPr algn="ctr"/>
                      <a:r>
                        <a:rPr lang="en-US" dirty="0" smtClean="0"/>
                        <a:t>07.85</a:t>
                      </a:r>
                      <a:endParaRPr lang="en-US" dirty="0"/>
                    </a:p>
                  </a:txBody>
                  <a:tcPr/>
                </a:tc>
              </a:tr>
              <a:tr h="440529">
                <a:tc>
                  <a:txBody>
                    <a:bodyPr/>
                    <a:lstStyle/>
                    <a:p>
                      <a:pPr algn="ctr"/>
                      <a:r>
                        <a:rPr lang="en-US" dirty="0" smtClean="0"/>
                        <a:t>59</a:t>
                      </a:r>
                      <a:endParaRPr lang="en-US" dirty="0"/>
                    </a:p>
                  </a:txBody>
                  <a:tcPr/>
                </a:tc>
                <a:tc>
                  <a:txBody>
                    <a:bodyPr/>
                    <a:lstStyle/>
                    <a:p>
                      <a:pPr algn="ctr"/>
                      <a:r>
                        <a:rPr lang="en-US" dirty="0" smtClean="0"/>
                        <a:t>10.46</a:t>
                      </a:r>
                      <a:endParaRPr lang="en-US" dirty="0"/>
                    </a:p>
                  </a:txBody>
                  <a:tcPr/>
                </a:tc>
                <a:tc>
                  <a:txBody>
                    <a:bodyPr/>
                    <a:lstStyle/>
                    <a:p>
                      <a:pPr algn="ctr"/>
                      <a:r>
                        <a:rPr lang="en-US" dirty="0" smtClean="0"/>
                        <a:t>68</a:t>
                      </a:r>
                      <a:endParaRPr lang="en-US" dirty="0"/>
                    </a:p>
                  </a:txBody>
                  <a:tcPr/>
                </a:tc>
                <a:tc>
                  <a:txBody>
                    <a:bodyPr/>
                    <a:lstStyle/>
                    <a:p>
                      <a:pPr algn="ctr"/>
                      <a:r>
                        <a:rPr lang="en-US" dirty="0" smtClean="0"/>
                        <a:t>07.53</a:t>
                      </a:r>
                      <a:endParaRPr lang="en-US" dirty="0"/>
                    </a:p>
                  </a:txBody>
                  <a:tcPr/>
                </a:tc>
              </a:tr>
              <a:tr h="440529">
                <a:tc>
                  <a:txBody>
                    <a:bodyPr/>
                    <a:lstStyle/>
                    <a:p>
                      <a:pPr algn="ctr"/>
                      <a:r>
                        <a:rPr lang="en-US" dirty="0" smtClean="0"/>
                        <a:t>60</a:t>
                      </a:r>
                      <a:endParaRPr lang="en-US" dirty="0"/>
                    </a:p>
                  </a:txBody>
                  <a:tcPr/>
                </a:tc>
                <a:tc>
                  <a:txBody>
                    <a:bodyPr/>
                    <a:lstStyle/>
                    <a:p>
                      <a:pPr algn="ctr"/>
                      <a:r>
                        <a:rPr lang="en-US" dirty="0" smtClean="0"/>
                        <a:t>10.13</a:t>
                      </a:r>
                      <a:endParaRPr lang="en-US" dirty="0"/>
                    </a:p>
                  </a:txBody>
                  <a:tcPr/>
                </a:tc>
                <a:tc>
                  <a:txBody>
                    <a:bodyPr/>
                    <a:lstStyle/>
                    <a:p>
                      <a:pPr algn="ctr"/>
                      <a:r>
                        <a:rPr lang="en-US" dirty="0" smtClean="0"/>
                        <a:t>69</a:t>
                      </a:r>
                      <a:endParaRPr lang="en-US" dirty="0"/>
                    </a:p>
                  </a:txBody>
                  <a:tcPr/>
                </a:tc>
                <a:tc>
                  <a:txBody>
                    <a:bodyPr/>
                    <a:lstStyle/>
                    <a:p>
                      <a:pPr algn="ctr"/>
                      <a:r>
                        <a:rPr lang="en-US" dirty="0" smtClean="0"/>
                        <a:t>07.22</a:t>
                      </a:r>
                      <a:endParaRPr lang="en-US" dirty="0"/>
                    </a:p>
                  </a:txBody>
                  <a:tcPr/>
                </a:tc>
              </a:tr>
            </a:tbl>
          </a:graphicData>
        </a:graphic>
      </p:graphicFrame>
      <p:sp>
        <p:nvSpPr>
          <p:cNvPr id="3" name="Title 2"/>
          <p:cNvSpPr>
            <a:spLocks noGrp="1"/>
          </p:cNvSpPr>
          <p:nvPr>
            <p:ph type="title"/>
          </p:nvPr>
        </p:nvSpPr>
        <p:spPr/>
        <p:txBody>
          <a:bodyPr>
            <a:normAutofit fontScale="90000"/>
          </a:bodyPr>
          <a:lstStyle/>
          <a:p>
            <a:pPr algn="ctr"/>
            <a:r>
              <a:rPr lang="en-US" dirty="0" smtClean="0"/>
              <a:t>Purchase Rates: Rule 11.5 (Annexure)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Leave Encashment:  Rule 8.21</a:t>
            </a:r>
            <a:br>
              <a:rPr lang="en-US" dirty="0" smtClean="0"/>
            </a:br>
            <a:r>
              <a:rPr lang="en-US" dirty="0" smtClean="0"/>
              <a:t>CSR –</a:t>
            </a:r>
            <a:r>
              <a:rPr lang="en-US" dirty="0" err="1" smtClean="0"/>
              <a:t>Vol</a:t>
            </a:r>
            <a:r>
              <a:rPr lang="en-US" dirty="0" smtClean="0"/>
              <a:t>-I, Part -I</a:t>
            </a:r>
            <a:endParaRPr lang="en-US" dirty="0"/>
          </a:p>
        </p:txBody>
      </p:sp>
      <p:sp>
        <p:nvSpPr>
          <p:cNvPr id="3" name="Content Placeholder 2"/>
          <p:cNvSpPr>
            <a:spLocks noGrp="1"/>
          </p:cNvSpPr>
          <p:nvPr>
            <p:ph idx="1"/>
          </p:nvPr>
        </p:nvSpPr>
        <p:spPr>
          <a:xfrm>
            <a:off x="457200" y="1481328"/>
            <a:ext cx="8229600" cy="5148072"/>
          </a:xfrm>
        </p:spPr>
        <p:txBody>
          <a:bodyPr/>
          <a:lstStyle/>
          <a:p>
            <a:pPr>
              <a:buNone/>
            </a:pPr>
            <a:r>
              <a:rPr lang="en-US" dirty="0" smtClean="0"/>
              <a:t>The Government employee on retirement or superannuation or  death can get his leave salary in lump some equal earned leave at credit on the date of death, retirement or superannuation as the case may be, subject to a maximum of 300 days.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endParaRPr lang="en-US" dirty="0" smtClean="0"/>
          </a:p>
          <a:p>
            <a:pPr>
              <a:buNone/>
            </a:pPr>
            <a:r>
              <a:rPr lang="en-US" dirty="0" smtClean="0"/>
              <a:t>(Last Pay +DA )   X 	Leave at credit subject to </a:t>
            </a:r>
            <a:r>
              <a:rPr lang="en-US" u="sng" dirty="0" smtClean="0"/>
              <a:t>				maximum of 300 days </a:t>
            </a:r>
            <a:endParaRPr lang="en-US" dirty="0" smtClean="0"/>
          </a:p>
          <a:p>
            <a:pPr>
              <a:buNone/>
            </a:pPr>
            <a:r>
              <a:rPr lang="en-US" dirty="0" smtClean="0"/>
              <a:t>					30</a:t>
            </a:r>
          </a:p>
          <a:p>
            <a:pPr>
              <a:buNone/>
            </a:pPr>
            <a:endParaRPr lang="en-US" dirty="0" smtClean="0"/>
          </a:p>
          <a:p>
            <a:pPr>
              <a:buNone/>
            </a:pPr>
            <a:endParaRPr lang="en-US" dirty="0" smtClean="0"/>
          </a:p>
          <a:p>
            <a:pPr>
              <a:buNone/>
            </a:pPr>
            <a:endParaRPr lang="en-US" dirty="0" smtClean="0"/>
          </a:p>
          <a:p>
            <a:pPr>
              <a:buNone/>
            </a:pPr>
            <a:r>
              <a:rPr lang="en-US" dirty="0" smtClean="0"/>
              <a:t>Pay includes </a:t>
            </a:r>
            <a:r>
              <a:rPr lang="en-US" dirty="0" err="1" smtClean="0"/>
              <a:t>Pay+DP+IR+NPA</a:t>
            </a:r>
            <a:r>
              <a:rPr lang="en-US" dirty="0" smtClean="0"/>
              <a:t> </a:t>
            </a:r>
            <a:r>
              <a:rPr lang="en-US" smtClean="0"/>
              <a:t>(if any)</a:t>
            </a:r>
            <a:endParaRPr lang="en-US" dirty="0"/>
          </a:p>
        </p:txBody>
      </p:sp>
      <p:sp>
        <p:nvSpPr>
          <p:cNvPr id="3" name="Title 2"/>
          <p:cNvSpPr>
            <a:spLocks noGrp="1"/>
          </p:cNvSpPr>
          <p:nvPr>
            <p:ph type="title"/>
          </p:nvPr>
        </p:nvSpPr>
        <p:spPr/>
        <p:txBody>
          <a:bodyPr>
            <a:normAutofit fontScale="90000"/>
          </a:bodyPr>
          <a:lstStyle/>
          <a:p>
            <a:r>
              <a:rPr lang="en-US" dirty="0" smtClean="0"/>
              <a:t>Calculation of Leave Encashment: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smtClean="0">
                <a:solidFill>
                  <a:srgbClr val="C00000"/>
                </a:solidFill>
              </a:rPr>
              <a:t>TYPES OF THE PENSION</a:t>
            </a:r>
            <a:endParaRPr lang="en-US" dirty="0">
              <a:solidFill>
                <a:srgbClr val="C00000"/>
              </a:solidFill>
            </a:endParaRPr>
          </a:p>
        </p:txBody>
      </p:sp>
      <p:sp>
        <p:nvSpPr>
          <p:cNvPr id="3" name="Content Placeholder 2"/>
          <p:cNvSpPr>
            <a:spLocks noGrp="1"/>
          </p:cNvSpPr>
          <p:nvPr>
            <p:ph idx="1"/>
          </p:nvPr>
        </p:nvSpPr>
        <p:spPr/>
        <p:txBody>
          <a:bodyPr>
            <a:normAutofit/>
          </a:bodyPr>
          <a:lstStyle/>
          <a:p>
            <a:pPr marL="514350" indent="-514350">
              <a:buAutoNum type="alphaLcPeriod"/>
            </a:pPr>
            <a:r>
              <a:rPr lang="en-US" sz="5400" dirty="0" smtClean="0">
                <a:solidFill>
                  <a:schemeClr val="accent3">
                    <a:lumMod val="75000"/>
                  </a:schemeClr>
                </a:solidFill>
              </a:rPr>
              <a:t>Compensation Pension;</a:t>
            </a:r>
          </a:p>
          <a:p>
            <a:pPr marL="514350" indent="-514350">
              <a:buAutoNum type="alphaLcPeriod"/>
            </a:pPr>
            <a:r>
              <a:rPr lang="en-US" sz="5400" dirty="0" smtClean="0">
                <a:solidFill>
                  <a:schemeClr val="accent3">
                    <a:lumMod val="75000"/>
                  </a:schemeClr>
                </a:solidFill>
              </a:rPr>
              <a:t>Invalid Pension;</a:t>
            </a:r>
          </a:p>
          <a:p>
            <a:pPr marL="514350" indent="-514350">
              <a:buAutoNum type="alphaLcPeriod"/>
            </a:pPr>
            <a:r>
              <a:rPr lang="en-US" sz="5400" dirty="0" smtClean="0">
                <a:solidFill>
                  <a:schemeClr val="accent3">
                    <a:lumMod val="75000"/>
                  </a:schemeClr>
                </a:solidFill>
              </a:rPr>
              <a:t>Superannuation Pension</a:t>
            </a:r>
          </a:p>
          <a:p>
            <a:pPr marL="514350" indent="-514350">
              <a:buAutoNum type="alphaLcPeriod"/>
            </a:pPr>
            <a:r>
              <a:rPr lang="en-US" sz="5400" dirty="0" smtClean="0">
                <a:solidFill>
                  <a:schemeClr val="accent3">
                    <a:lumMod val="75000"/>
                  </a:schemeClr>
                </a:solidFill>
              </a:rPr>
              <a:t>Retiring Pension</a:t>
            </a:r>
            <a:endParaRPr lang="en-US" sz="5400"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accent2"/>
                                        </p:clrVal>
                                      </p:to>
                                    </p:set>
                                    <p:set>
                                      <p:cBhvr>
                                        <p:cTn id="7" dur="500" autoRev="1" fill="hold"/>
                                        <p:tgtEl>
                                          <p:spTgt spid="2"/>
                                        </p:tgtEl>
                                        <p:attrNameLst>
                                          <p:attrName>fillcolor</p:attrName>
                                        </p:attrNameLst>
                                      </p:cBhvr>
                                      <p:to>
                                        <p:clrVal>
                                          <a:schemeClr val="accent2"/>
                                        </p:clrVal>
                                      </p:to>
                                    </p:set>
                                    <p:set>
                                      <p:cBhvr>
                                        <p:cTn id="8" dur="500" autoRev="1" fill="hold"/>
                                        <p:tgtEl>
                                          <p:spTgt spid="2"/>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p:tgtEl>
                                          <p:spTgt spid="3">
                                            <p:txEl>
                                              <p:pRg st="0" end="0"/>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p:tgtEl>
                                          <p:spTgt spid="3">
                                            <p:txEl>
                                              <p:pRg st="1" end="1"/>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p:tgtEl>
                                          <p:spTgt spid="3">
                                            <p:txEl>
                                              <p:pRg st="2" end="2"/>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p:tgtEl>
                                          <p:spTgt spid="3">
                                            <p:txEl>
                                              <p:pRg st="3" end="3"/>
                                            </p:txEl>
                                          </p:spTgt>
                                        </p:tgtEl>
                                        <p:attrNameLst>
                                          <p:attrName>ppt_y</p:attrName>
                                        </p:attrNameLst>
                                      </p:cBhvr>
                                      <p:tavLst>
                                        <p:tav tm="0">
                                          <p:val>
                                            <p:strVal val="ppt_y"/>
                                          </p:val>
                                        </p:tav>
                                        <p:tav tm="100000">
                                          <p:val>
                                            <p:strVal val="1+ppt_h/2"/>
                                          </p:val>
                                        </p:tav>
                                      </p:tavLst>
                                    </p:anim>
                                    <p:set>
                                      <p:cBhvr>
                                        <p:cTn id="3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Compensation Pension </a:t>
            </a:r>
            <a:br>
              <a:rPr lang="en-US" dirty="0" smtClean="0"/>
            </a:br>
            <a:r>
              <a:rPr lang="en-US" dirty="0" smtClean="0"/>
              <a:t>Rule 5.2</a:t>
            </a:r>
            <a:endParaRPr lang="en-US" dirty="0"/>
          </a:p>
        </p:txBody>
      </p:sp>
      <p:sp>
        <p:nvSpPr>
          <p:cNvPr id="3" name="Content Placeholder 2"/>
          <p:cNvSpPr>
            <a:spLocks noGrp="1"/>
          </p:cNvSpPr>
          <p:nvPr>
            <p:ph idx="1"/>
          </p:nvPr>
        </p:nvSpPr>
        <p:spPr>
          <a:xfrm>
            <a:off x="457200" y="1646236"/>
            <a:ext cx="8229600" cy="4983163"/>
          </a:xfrm>
        </p:spPr>
        <p:txBody>
          <a:bodyPr>
            <a:normAutofit/>
          </a:bodyPr>
          <a:lstStyle/>
          <a:p>
            <a:r>
              <a:rPr lang="en-US" dirty="0" smtClean="0"/>
              <a:t>Compensation Pension is granted to an employee selected to be discharged owing to abolition of his post unless he shall be appointed to another post which is at least equal to his own:</a:t>
            </a:r>
          </a:p>
          <a:p>
            <a:pPr lvl="1"/>
            <a:r>
              <a:rPr lang="en-US" dirty="0" smtClean="0">
                <a:solidFill>
                  <a:srgbClr val="FFFF00"/>
                </a:solidFill>
              </a:rPr>
              <a:t>He may choose to take compensation pension or gratuity on the basis of his service rendered.</a:t>
            </a:r>
          </a:p>
          <a:p>
            <a:pPr lvl="1"/>
            <a:r>
              <a:rPr lang="en-US" dirty="0" smtClean="0">
                <a:solidFill>
                  <a:srgbClr val="FF66FF"/>
                </a:solidFill>
              </a:rPr>
              <a:t>Accept to be transfer to another establishment even on the lower pay if offered and continuing to count his previous service for pension.</a:t>
            </a:r>
            <a:endParaRPr lang="en-US" dirty="0">
              <a:solidFill>
                <a:srgbClr val="FF66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ox(in)">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ox(in)">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Invalid Pension</a:t>
            </a:r>
            <a:br>
              <a:rPr lang="en-US" dirty="0" smtClean="0"/>
            </a:br>
            <a:r>
              <a:rPr lang="en-US" dirty="0" smtClean="0"/>
              <a:t>Rule 5.11 &amp; 5.12</a:t>
            </a:r>
            <a:endParaRPr lang="en-US" dirty="0"/>
          </a:p>
        </p:txBody>
      </p:sp>
      <p:sp>
        <p:nvSpPr>
          <p:cNvPr id="3" name="Content Placeholder 2"/>
          <p:cNvSpPr>
            <a:spLocks noGrp="1"/>
          </p:cNvSpPr>
          <p:nvPr>
            <p:ph idx="1"/>
          </p:nvPr>
        </p:nvSpPr>
        <p:spPr>
          <a:xfrm>
            <a:off x="228600" y="1646236"/>
            <a:ext cx="8686800" cy="5059363"/>
          </a:xfrm>
        </p:spPr>
        <p:txBody>
          <a:bodyPr>
            <a:normAutofit fontScale="85000" lnSpcReduction="20000"/>
          </a:bodyPr>
          <a:lstStyle/>
          <a:p>
            <a:pPr marL="514350" indent="-514350">
              <a:buAutoNum type="arabicPeriod"/>
            </a:pPr>
            <a:r>
              <a:rPr lang="en-US" dirty="0" smtClean="0"/>
              <a:t>It is awarded to an employee on his retirement who is permanently incapacitated due to bodily or mental infirmity for the service to which he belongs or for public service.</a:t>
            </a:r>
          </a:p>
          <a:p>
            <a:pPr marL="514350" indent="-514350">
              <a:buAutoNum type="arabicPeriod"/>
            </a:pPr>
            <a:r>
              <a:rPr lang="en-US" dirty="0" smtClean="0"/>
              <a:t>In case of partially incapacity he should be if possible, employed to a lower post so that expense on pensioning him be avoided.</a:t>
            </a:r>
          </a:p>
          <a:p>
            <a:pPr marL="514350" indent="-514350">
              <a:buAutoNum type="arabicPeriod"/>
            </a:pPr>
            <a:r>
              <a:rPr lang="en-US" dirty="0" smtClean="0"/>
              <a:t>If there is no means to employing him than he should be admitted to pension but he should be considered for pension in view of his partially earning capacity </a:t>
            </a:r>
          </a:p>
          <a:p>
            <a:pPr marL="514350" indent="-514350">
              <a:buAutoNum type="arabicPeriod"/>
            </a:pPr>
            <a:r>
              <a:rPr lang="en-US" dirty="0" smtClean="0"/>
              <a:t>The amount of normal pension sanctioned under this rule should not be less than the amount of normal family pension.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pPr algn="ctr"/>
            <a:r>
              <a:rPr lang="en-US" dirty="0" smtClean="0"/>
              <a:t>No Invalid Pension</a:t>
            </a:r>
            <a:endParaRPr lang="en-US" dirty="0"/>
          </a:p>
        </p:txBody>
      </p:sp>
      <p:sp>
        <p:nvSpPr>
          <p:cNvPr id="3" name="Content Placeholder 2"/>
          <p:cNvSpPr>
            <a:spLocks noGrp="1"/>
          </p:cNvSpPr>
          <p:nvPr>
            <p:ph idx="1"/>
          </p:nvPr>
        </p:nvSpPr>
        <p:spPr>
          <a:xfrm>
            <a:off x="457200" y="1752600"/>
            <a:ext cx="8229600" cy="4876800"/>
          </a:xfrm>
        </p:spPr>
        <p:txBody>
          <a:bodyPr>
            <a:normAutofit fontScale="92500" lnSpcReduction="20000"/>
          </a:bodyPr>
          <a:lstStyle/>
          <a:p>
            <a:pPr marL="514350" indent="-514350">
              <a:buAutoNum type="arabicPeriod"/>
            </a:pPr>
            <a:r>
              <a:rPr lang="en-US" dirty="0" smtClean="0"/>
              <a:t>If a Government employee is discharged from service on the ground other than mentioned under rule 5.11 &amp; 5.12, even though he has produced medical evidence of incapacity for service. </a:t>
            </a:r>
          </a:p>
          <a:p>
            <a:pPr marL="514350" indent="-514350">
              <a:buAutoNum type="arabicPeriod"/>
            </a:pPr>
            <a:r>
              <a:rPr lang="en-US" dirty="0" smtClean="0"/>
              <a:t>If the incapacity is directly due to his/her irregular or intemperate habits.</a:t>
            </a:r>
          </a:p>
          <a:p>
            <a:pPr marL="514350" indent="-514350">
              <a:buAutoNum type="arabicPeriod"/>
            </a:pPr>
            <a:r>
              <a:rPr lang="en-US" dirty="0" smtClean="0"/>
              <a:t>If such incapacity is not directly attributable to these habits but are aggravated by them, then the competent authority sanctioning pension may decide the amount of pension to be reduced.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Superannuation Pension </a:t>
            </a:r>
            <a:br>
              <a:rPr lang="en-US" dirty="0" smtClean="0"/>
            </a:br>
            <a:r>
              <a:rPr lang="en-US" dirty="0" smtClean="0"/>
              <a:t>Rule 5.27</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Superannuation pension is admissible to an employee who retire at a particular age under rule 3.26 of </a:t>
            </a:r>
            <a:r>
              <a:rPr lang="en-US" dirty="0" err="1" smtClean="0"/>
              <a:t>Pb</a:t>
            </a:r>
            <a:r>
              <a:rPr lang="en-US" dirty="0" smtClean="0"/>
              <a:t>. CSR Volume-I, Part –I</a:t>
            </a:r>
          </a:p>
          <a:p>
            <a:pPr marL="862330" lvl="1" indent="-514350">
              <a:buAutoNum type="arabicPeriod"/>
            </a:pPr>
            <a:r>
              <a:rPr lang="en-US" dirty="0" smtClean="0"/>
              <a:t>Class IV Government employee retire at the age of 60 years.</a:t>
            </a:r>
          </a:p>
          <a:p>
            <a:pPr marL="862330" lvl="1" indent="-514350">
              <a:buAutoNum type="arabicPeriod"/>
            </a:pPr>
            <a:r>
              <a:rPr lang="en-US" dirty="0" smtClean="0"/>
              <a:t>Other Government employees retire at the age of 58 years.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Retiring Pension </a:t>
            </a:r>
            <a:br>
              <a:rPr lang="en-US" dirty="0" smtClean="0"/>
            </a:br>
            <a:r>
              <a:rPr lang="en-US" dirty="0" smtClean="0"/>
              <a:t>Rule 5.32</a:t>
            </a:r>
            <a:endParaRPr lang="en-US" dirty="0"/>
          </a:p>
        </p:txBody>
      </p:sp>
      <p:sp>
        <p:nvSpPr>
          <p:cNvPr id="3" name="Content Placeholder 2"/>
          <p:cNvSpPr>
            <a:spLocks noGrp="1"/>
          </p:cNvSpPr>
          <p:nvPr>
            <p:ph idx="1"/>
          </p:nvPr>
        </p:nvSpPr>
        <p:spPr>
          <a:xfrm>
            <a:off x="457200" y="1646236"/>
            <a:ext cx="8229600" cy="5059363"/>
          </a:xfrm>
        </p:spPr>
        <p:txBody>
          <a:bodyPr>
            <a:noAutofit/>
          </a:bodyPr>
          <a:lstStyle/>
          <a:p>
            <a:r>
              <a:rPr lang="en-US" sz="3600" dirty="0" smtClean="0"/>
              <a:t>Retiring Pension is admissible to an employee who:</a:t>
            </a:r>
          </a:p>
          <a:p>
            <a:pPr lvl="2"/>
            <a:r>
              <a:rPr lang="en-US" sz="3600" dirty="0" smtClean="0"/>
              <a:t>1.	</a:t>
            </a:r>
            <a:r>
              <a:rPr lang="en-US" sz="3200" dirty="0" smtClean="0"/>
              <a:t>Who is either compulsory retired 		from service by the Government 		under Punishment and Appeal 		Rules.</a:t>
            </a:r>
          </a:p>
          <a:p>
            <a:pPr lvl="2"/>
            <a:r>
              <a:rPr lang="en-US" sz="3200" dirty="0" smtClean="0"/>
              <a:t>2.	Had himself seek retirement 			under pre-mature retirement 			rules 1975</a:t>
            </a:r>
            <a:r>
              <a:rPr lang="en-US" sz="3600" dirty="0" smtClean="0"/>
              <a:t>.</a:t>
            </a:r>
            <a:endParaRPr lang="en-US"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359</TotalTime>
  <Words>2110</Words>
  <Application>Microsoft Office PowerPoint</Application>
  <PresentationFormat>On-screen Show (4:3)</PresentationFormat>
  <Paragraphs>464</Paragraphs>
  <Slides>36</Slides>
  <Notes>1</Notes>
  <HiddenSlides>0</HiddenSlides>
  <MMClips>0</MMClips>
  <ScaleCrop>false</ScaleCrop>
  <HeadingPairs>
    <vt:vector size="4" baseType="variant">
      <vt:variant>
        <vt:lpstr>Theme</vt:lpstr>
      </vt:variant>
      <vt:variant>
        <vt:i4>6</vt:i4>
      </vt:variant>
      <vt:variant>
        <vt:lpstr>Slide Titles</vt:lpstr>
      </vt:variant>
      <vt:variant>
        <vt:i4>36</vt:i4>
      </vt:variant>
    </vt:vector>
  </HeadingPairs>
  <TitlesOfParts>
    <vt:vector size="42" baseType="lpstr">
      <vt:lpstr>Foundry</vt:lpstr>
      <vt:lpstr>Apex</vt:lpstr>
      <vt:lpstr>Office Theme</vt:lpstr>
      <vt:lpstr>Flow</vt:lpstr>
      <vt:lpstr>Civic</vt:lpstr>
      <vt:lpstr>Concourse</vt:lpstr>
      <vt:lpstr>Pension and other Retirement Benefits</vt:lpstr>
      <vt:lpstr>Various Retirement Benefits Available to Punjab Government Employees on Retirement</vt:lpstr>
      <vt:lpstr>General Conditions for Qualifying Service for Pension</vt:lpstr>
      <vt:lpstr>TYPES OF THE PENSION</vt:lpstr>
      <vt:lpstr>Compensation Pension  Rule 5.2</vt:lpstr>
      <vt:lpstr>Invalid Pension Rule 5.11 &amp; 5.12</vt:lpstr>
      <vt:lpstr>No Invalid Pension</vt:lpstr>
      <vt:lpstr>Superannuation Pension  Rule 5.27</vt:lpstr>
      <vt:lpstr>Retiring Pension  Rule 5.32</vt:lpstr>
      <vt:lpstr>Service not qualifying for pension</vt:lpstr>
      <vt:lpstr>Qualifying Service for Pension</vt:lpstr>
      <vt:lpstr>Example</vt:lpstr>
      <vt:lpstr>Calculation:</vt:lpstr>
      <vt:lpstr>Example-II</vt:lpstr>
      <vt:lpstr>Calculation-III</vt:lpstr>
      <vt:lpstr>Calculation-IV</vt:lpstr>
      <vt:lpstr>Minimum Service Required</vt:lpstr>
      <vt:lpstr>Death Gratuity to An Employee who dies in harness .</vt:lpstr>
      <vt:lpstr>No Gratuity:</vt:lpstr>
      <vt:lpstr>Pension</vt:lpstr>
      <vt:lpstr>Calculation of Average Emoluments: Rule 6.24</vt:lpstr>
      <vt:lpstr>Calculation of Pension Rule 6.16</vt:lpstr>
      <vt:lpstr>Gratuity Under rule 6.16AA</vt:lpstr>
      <vt:lpstr>Gratuity Payment: to the Family members in case of Death 6.16-B</vt:lpstr>
      <vt:lpstr>Terminal Gratuity</vt:lpstr>
      <vt:lpstr>Death Gratuity</vt:lpstr>
      <vt:lpstr>Family Pension: Rule 6.17</vt:lpstr>
      <vt:lpstr>If an Employee dies in Harness:</vt:lpstr>
      <vt:lpstr>DA on Family Pension:</vt:lpstr>
      <vt:lpstr>Family for the purpose of Family Pension:</vt:lpstr>
      <vt:lpstr>Further Pension will be admissible:</vt:lpstr>
      <vt:lpstr>Family Pension is not applicable:</vt:lpstr>
      <vt:lpstr>Commutation of Pension</vt:lpstr>
      <vt:lpstr>Purchase Rates: Rule 11.5 (Annexure)</vt:lpstr>
      <vt:lpstr>Leave Encashment:  Rule 8.21 CSR –Vol-I, Part -I</vt:lpstr>
      <vt:lpstr>Calculation of Leave Encashment: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Pension and other Retirement Benefits</dc:title>
  <dc:creator/>
  <cp:lastModifiedBy>SAKHU-RIYA</cp:lastModifiedBy>
  <cp:revision>47</cp:revision>
  <dcterms:created xsi:type="dcterms:W3CDTF">2006-08-16T00:00:00Z</dcterms:created>
  <dcterms:modified xsi:type="dcterms:W3CDTF">2010-12-30T14:42:08Z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